
<file path=[Content_Types].xml><?xml version="1.0" encoding="utf-8"?>
<Types xmlns="http://schemas.openxmlformats.org/package/2006/content-types"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</p:sldIdLst>
  <p:sldSz cx="12192000" cy="6858000"/>
  <p:notesSz cx="12192000" cy="6858000"/>
  <p:embeddedFontLst>
    <p:embeddedFont>
      <p:font typeface="Calibri" pitchFamily="34" charset="0"/>
      <p:regular r:id="rId3"/>
      <p:bold r:id="rId4"/>
      <p:italic r:id="rId5"/>
      <p:boldItalic r:id="rId6"/>
    </p:embeddedFont>
    <p:embeddedFont>
      <p:font typeface="Arial Unicode MS" pitchFamily="34" charset="-128"/>
      <p:regular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846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ableStyles" Target="tableStyles.xml"/><Relationship Id="rId5" Type="http://schemas.openxmlformats.org/officeDocument/2006/relationships/font" Target="fonts/font3.fntdata"/><Relationship Id="rId10" Type="http://schemas.openxmlformats.org/officeDocument/2006/relationships/theme" Target="theme/theme1.xml"/><Relationship Id="rId4" Type="http://schemas.openxmlformats.org/officeDocument/2006/relationships/font" Target="fonts/font2.fntdata"/><Relationship Id="rId9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85BB24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85BB24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7/7/2020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rgbClr val="85BB24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7/7/2020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7/7/2020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26719" y="6475476"/>
            <a:ext cx="11340465" cy="0"/>
          </a:xfrm>
          <a:custGeom>
            <a:avLst/>
            <a:gdLst/>
            <a:ahLst/>
            <a:cxnLst/>
            <a:rect l="l" t="t" r="r" b="b"/>
            <a:pathLst>
              <a:path w="11340465">
                <a:moveTo>
                  <a:pt x="0" y="0"/>
                </a:moveTo>
                <a:lnTo>
                  <a:pt x="11339957" y="0"/>
                </a:lnTo>
              </a:path>
            </a:pathLst>
          </a:custGeom>
          <a:ln w="12192">
            <a:solidFill>
              <a:srgbClr val="52555A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0658490" y="6542613"/>
            <a:ext cx="1106789" cy="23947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14019" y="298780"/>
            <a:ext cx="11363960" cy="3314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rgbClr val="85BB24"/>
                </a:solidFill>
                <a:latin typeface="Arial Unicode MS"/>
                <a:cs typeface="Arial Unicode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9986" y="1034923"/>
            <a:ext cx="11292027" cy="30689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7/7/2020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427481" y="941069"/>
            <a:ext cx="11340465" cy="26034"/>
          </a:xfrm>
          <a:custGeom>
            <a:avLst/>
            <a:gdLst/>
            <a:ahLst/>
            <a:cxnLst/>
            <a:rect l="l" t="t" r="r" b="b"/>
            <a:pathLst>
              <a:path w="11340465" h="26034">
                <a:moveTo>
                  <a:pt x="0" y="25907"/>
                </a:moveTo>
                <a:lnTo>
                  <a:pt x="11339957" y="0"/>
                </a:lnTo>
              </a:path>
            </a:pathLst>
          </a:custGeom>
          <a:ln w="28956">
            <a:solidFill>
              <a:srgbClr val="85BB2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14019" y="638047"/>
            <a:ext cx="10760075" cy="2393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400" spc="30" dirty="0">
                <a:solidFill>
                  <a:srgbClr val="565656"/>
                </a:solidFill>
                <a:latin typeface="Arial Unicode MS"/>
                <a:cs typeface="Arial Unicode MS"/>
              </a:rPr>
              <a:t>Cloud</a:t>
            </a:r>
            <a:r>
              <a:rPr sz="1400" spc="-35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50" dirty="0">
                <a:solidFill>
                  <a:srgbClr val="565656"/>
                </a:solidFill>
                <a:latin typeface="Arial Unicode MS"/>
                <a:cs typeface="Arial Unicode MS"/>
              </a:rPr>
              <a:t>Computing</a:t>
            </a:r>
            <a:r>
              <a:rPr sz="1400" spc="-50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5" dirty="0">
                <a:solidFill>
                  <a:srgbClr val="565656"/>
                </a:solidFill>
                <a:latin typeface="Arial Unicode MS"/>
                <a:cs typeface="Arial Unicode MS"/>
              </a:rPr>
              <a:t>is</a:t>
            </a:r>
            <a:r>
              <a:rPr sz="1400" spc="-35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40" dirty="0">
                <a:solidFill>
                  <a:srgbClr val="565656"/>
                </a:solidFill>
                <a:latin typeface="Arial Unicode MS"/>
                <a:cs typeface="Arial Unicode MS"/>
              </a:rPr>
              <a:t>an</a:t>
            </a:r>
            <a:r>
              <a:rPr sz="1400" spc="-20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45" dirty="0">
                <a:solidFill>
                  <a:srgbClr val="565656"/>
                </a:solidFill>
                <a:latin typeface="Arial Unicode MS"/>
                <a:cs typeface="Arial Unicode MS"/>
              </a:rPr>
              <a:t>alternative</a:t>
            </a:r>
            <a:r>
              <a:rPr sz="1400" spc="-60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65" dirty="0">
                <a:solidFill>
                  <a:srgbClr val="565656"/>
                </a:solidFill>
                <a:latin typeface="Arial Unicode MS"/>
                <a:cs typeface="Arial Unicode MS"/>
              </a:rPr>
              <a:t>model</a:t>
            </a:r>
            <a:r>
              <a:rPr sz="1400" spc="-45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85" dirty="0">
                <a:solidFill>
                  <a:srgbClr val="565656"/>
                </a:solidFill>
                <a:latin typeface="Arial Unicode MS"/>
                <a:cs typeface="Arial Unicode MS"/>
              </a:rPr>
              <a:t>for</a:t>
            </a:r>
            <a:r>
              <a:rPr sz="1400" spc="-20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65" dirty="0">
                <a:solidFill>
                  <a:srgbClr val="565656"/>
                </a:solidFill>
                <a:latin typeface="Arial Unicode MS"/>
                <a:cs typeface="Arial Unicode MS"/>
              </a:rPr>
              <a:t>running</a:t>
            </a:r>
            <a:r>
              <a:rPr sz="1400" spc="-50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-40" dirty="0">
                <a:solidFill>
                  <a:srgbClr val="565656"/>
                </a:solidFill>
                <a:latin typeface="Arial Unicode MS"/>
                <a:cs typeface="Arial Unicode MS"/>
              </a:rPr>
              <a:t>IT</a:t>
            </a:r>
            <a:r>
              <a:rPr sz="1400" spc="-35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50" dirty="0">
                <a:solidFill>
                  <a:srgbClr val="565656"/>
                </a:solidFill>
                <a:latin typeface="Arial Unicode MS"/>
                <a:cs typeface="Arial Unicode MS"/>
              </a:rPr>
              <a:t>workloads</a:t>
            </a:r>
            <a:r>
              <a:rPr sz="1400" spc="-50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40" dirty="0">
                <a:solidFill>
                  <a:srgbClr val="565656"/>
                </a:solidFill>
                <a:latin typeface="Arial Unicode MS"/>
                <a:cs typeface="Arial Unicode MS"/>
              </a:rPr>
              <a:t>by</a:t>
            </a:r>
            <a:r>
              <a:rPr sz="1400" spc="-30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25" dirty="0">
                <a:solidFill>
                  <a:srgbClr val="565656"/>
                </a:solidFill>
                <a:latin typeface="Arial Unicode MS"/>
                <a:cs typeface="Arial Unicode MS"/>
              </a:rPr>
              <a:t>leveraging</a:t>
            </a:r>
            <a:r>
              <a:rPr sz="1400" spc="-40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60" dirty="0">
                <a:solidFill>
                  <a:srgbClr val="565656"/>
                </a:solidFill>
                <a:latin typeface="Arial Unicode MS"/>
                <a:cs typeface="Arial Unicode MS"/>
              </a:rPr>
              <a:t>the</a:t>
            </a:r>
            <a:r>
              <a:rPr sz="1400" spc="-50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45" dirty="0">
                <a:solidFill>
                  <a:srgbClr val="565656"/>
                </a:solidFill>
                <a:latin typeface="Arial Unicode MS"/>
                <a:cs typeface="Arial Unicode MS"/>
              </a:rPr>
              <a:t>hosting</a:t>
            </a:r>
            <a:r>
              <a:rPr sz="1400" spc="-50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60" dirty="0">
                <a:solidFill>
                  <a:srgbClr val="565656"/>
                </a:solidFill>
                <a:latin typeface="Arial Unicode MS"/>
                <a:cs typeface="Arial Unicode MS"/>
              </a:rPr>
              <a:t>infrastructure</a:t>
            </a:r>
            <a:r>
              <a:rPr sz="1400" spc="-45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75" dirty="0">
                <a:solidFill>
                  <a:srgbClr val="565656"/>
                </a:solidFill>
                <a:latin typeface="Arial Unicode MS"/>
                <a:cs typeface="Arial Unicode MS"/>
              </a:rPr>
              <a:t>of</a:t>
            </a:r>
            <a:r>
              <a:rPr sz="1400" spc="-30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40" dirty="0">
                <a:solidFill>
                  <a:srgbClr val="565656"/>
                </a:solidFill>
                <a:latin typeface="Arial Unicode MS"/>
                <a:cs typeface="Arial Unicode MS"/>
              </a:rPr>
              <a:t>an</a:t>
            </a:r>
            <a:r>
              <a:rPr sz="1400" spc="-15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45" dirty="0">
                <a:solidFill>
                  <a:srgbClr val="565656"/>
                </a:solidFill>
                <a:latin typeface="Arial Unicode MS"/>
                <a:cs typeface="Arial Unicode MS"/>
              </a:rPr>
              <a:t>external</a:t>
            </a:r>
            <a:r>
              <a:rPr sz="1400" spc="-35" dirty="0">
                <a:solidFill>
                  <a:srgbClr val="565656"/>
                </a:solidFill>
                <a:latin typeface="Arial Unicode MS"/>
                <a:cs typeface="Arial Unicode MS"/>
              </a:rPr>
              <a:t> </a:t>
            </a:r>
            <a:r>
              <a:rPr sz="1400" spc="70" dirty="0">
                <a:solidFill>
                  <a:srgbClr val="565656"/>
                </a:solidFill>
                <a:latin typeface="Arial Unicode MS"/>
                <a:cs typeface="Arial Unicode MS"/>
              </a:rPr>
              <a:t>provider</a:t>
            </a:r>
            <a:endParaRPr sz="1400">
              <a:latin typeface="Arial Unicode MS"/>
              <a:cs typeface="Arial Unicode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414019" y="298780"/>
            <a:ext cx="548957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65" dirty="0">
                <a:solidFill>
                  <a:srgbClr val="000000"/>
                </a:solidFill>
              </a:rPr>
              <a:t>A</a:t>
            </a:r>
            <a:r>
              <a:rPr spc="-45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Glance</a:t>
            </a:r>
            <a:r>
              <a:rPr spc="-70" dirty="0">
                <a:solidFill>
                  <a:srgbClr val="000000"/>
                </a:solidFill>
              </a:rPr>
              <a:t> </a:t>
            </a:r>
            <a:r>
              <a:rPr spc="75" dirty="0">
                <a:solidFill>
                  <a:srgbClr val="000000"/>
                </a:solidFill>
              </a:rPr>
              <a:t>at</a:t>
            </a:r>
            <a:r>
              <a:rPr spc="-40" dirty="0">
                <a:solidFill>
                  <a:srgbClr val="000000"/>
                </a:solidFill>
              </a:rPr>
              <a:t> </a:t>
            </a:r>
            <a:r>
              <a:rPr spc="40" dirty="0">
                <a:solidFill>
                  <a:srgbClr val="000000"/>
                </a:solidFill>
              </a:rPr>
              <a:t>Cloud</a:t>
            </a:r>
            <a:r>
              <a:rPr spc="-50"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–</a:t>
            </a:r>
            <a:r>
              <a:rPr spc="-40" dirty="0">
                <a:solidFill>
                  <a:srgbClr val="000000"/>
                </a:solidFill>
              </a:rPr>
              <a:t> </a:t>
            </a:r>
            <a:r>
              <a:rPr spc="60" dirty="0"/>
              <a:t>What</a:t>
            </a:r>
            <a:r>
              <a:rPr spc="-70" dirty="0"/>
              <a:t> </a:t>
            </a:r>
            <a:r>
              <a:rPr spc="10" dirty="0"/>
              <a:t>is</a:t>
            </a:r>
            <a:r>
              <a:rPr spc="-60" dirty="0"/>
              <a:t> </a:t>
            </a:r>
            <a:r>
              <a:rPr spc="40" dirty="0"/>
              <a:t>Cloud</a:t>
            </a:r>
            <a:r>
              <a:rPr spc="-50" dirty="0"/>
              <a:t> </a:t>
            </a:r>
            <a:r>
              <a:rPr spc="40" dirty="0"/>
              <a:t>Computing?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449986" y="1034923"/>
            <a:ext cx="5074285" cy="30689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95"/>
              </a:spcBef>
            </a:pPr>
            <a:r>
              <a:rPr sz="1600" b="1" spc="75" dirty="0">
                <a:solidFill>
                  <a:srgbClr val="85BB24"/>
                </a:solidFill>
                <a:latin typeface="Calibri"/>
                <a:cs typeface="Calibri"/>
              </a:rPr>
              <a:t>Defining </a:t>
            </a:r>
            <a:r>
              <a:rPr sz="1600" b="1" spc="95" dirty="0">
                <a:solidFill>
                  <a:srgbClr val="85BB24"/>
                </a:solidFill>
                <a:latin typeface="Calibri"/>
                <a:cs typeface="Calibri"/>
              </a:rPr>
              <a:t>Cloud</a:t>
            </a:r>
            <a:r>
              <a:rPr sz="1600" b="1" spc="-90" dirty="0">
                <a:solidFill>
                  <a:srgbClr val="85BB24"/>
                </a:solidFill>
                <a:latin typeface="Calibri"/>
                <a:cs typeface="Calibri"/>
              </a:rPr>
              <a:t> </a:t>
            </a:r>
            <a:r>
              <a:rPr sz="1600" b="1" spc="90" dirty="0">
                <a:solidFill>
                  <a:srgbClr val="85BB24"/>
                </a:solidFill>
                <a:latin typeface="Calibri"/>
                <a:cs typeface="Calibri"/>
              </a:rPr>
              <a:t>Computing</a:t>
            </a:r>
            <a:endParaRPr sz="1600">
              <a:latin typeface="Calibri"/>
              <a:cs typeface="Calibri"/>
            </a:endParaRPr>
          </a:p>
          <a:p>
            <a:pPr marL="12700" marR="5715" algn="just">
              <a:lnSpc>
                <a:spcPct val="100000"/>
              </a:lnSpc>
              <a:spcBef>
                <a:spcPts val="825"/>
              </a:spcBef>
            </a:pPr>
            <a:r>
              <a:rPr sz="1100" spc="20" dirty="0">
                <a:latin typeface="Arial Unicode MS"/>
                <a:cs typeface="Arial Unicode MS"/>
              </a:rPr>
              <a:t>Cloud </a:t>
            </a:r>
            <a:r>
              <a:rPr sz="1100" spc="10" dirty="0">
                <a:latin typeface="Arial Unicode MS"/>
                <a:cs typeface="Arial Unicode MS"/>
              </a:rPr>
              <a:t>can </a:t>
            </a:r>
            <a:r>
              <a:rPr sz="1100" spc="25" dirty="0">
                <a:latin typeface="Arial Unicode MS"/>
                <a:cs typeface="Arial Unicode MS"/>
              </a:rPr>
              <a:t>be </a:t>
            </a:r>
            <a:r>
              <a:rPr sz="1100" spc="35" dirty="0">
                <a:latin typeface="Arial Unicode MS"/>
                <a:cs typeface="Arial Unicode MS"/>
              </a:rPr>
              <a:t>defined </a:t>
            </a:r>
            <a:r>
              <a:rPr sz="1100" spc="-20" dirty="0">
                <a:latin typeface="Arial Unicode MS"/>
                <a:cs typeface="Arial Unicode MS"/>
              </a:rPr>
              <a:t>as </a:t>
            </a:r>
            <a:r>
              <a:rPr sz="1100" spc="40" dirty="0">
                <a:latin typeface="Arial Unicode MS"/>
                <a:cs typeface="Arial Unicode MS"/>
              </a:rPr>
              <a:t>on-demand </a:t>
            </a:r>
            <a:r>
              <a:rPr sz="1100" spc="20" dirty="0">
                <a:latin typeface="Arial Unicode MS"/>
                <a:cs typeface="Arial Unicode MS"/>
              </a:rPr>
              <a:t>delivery </a:t>
            </a:r>
            <a:r>
              <a:rPr sz="1100" spc="55" dirty="0">
                <a:latin typeface="Arial Unicode MS"/>
                <a:cs typeface="Arial Unicode MS"/>
              </a:rPr>
              <a:t>of </a:t>
            </a:r>
            <a:r>
              <a:rPr sz="1100" spc="-30" dirty="0">
                <a:latin typeface="Arial Unicode MS"/>
                <a:cs typeface="Arial Unicode MS"/>
              </a:rPr>
              <a:t>IT </a:t>
            </a:r>
            <a:r>
              <a:rPr sz="1100" spc="15" dirty="0">
                <a:latin typeface="Arial Unicode MS"/>
                <a:cs typeface="Arial Unicode MS"/>
              </a:rPr>
              <a:t>resources </a:t>
            </a:r>
            <a:r>
              <a:rPr sz="1100" spc="35" dirty="0">
                <a:latin typeface="Arial Unicode MS"/>
                <a:cs typeface="Arial Unicode MS"/>
              </a:rPr>
              <a:t>and </a:t>
            </a:r>
            <a:r>
              <a:rPr sz="1100" spc="25" dirty="0">
                <a:latin typeface="Arial Unicode MS"/>
                <a:cs typeface="Arial Unicode MS"/>
              </a:rPr>
              <a:t>applications  </a:t>
            </a:r>
            <a:r>
              <a:rPr sz="1100" spc="10" dirty="0">
                <a:latin typeface="Arial Unicode MS"/>
                <a:cs typeface="Arial Unicode MS"/>
              </a:rPr>
              <a:t>via</a:t>
            </a:r>
            <a:r>
              <a:rPr sz="1100" spc="-20" dirty="0">
                <a:latin typeface="Arial Unicode MS"/>
                <a:cs typeface="Arial Unicode MS"/>
              </a:rPr>
              <a:t> </a:t>
            </a:r>
            <a:r>
              <a:rPr sz="1100" spc="45" dirty="0">
                <a:latin typeface="Arial Unicode MS"/>
                <a:cs typeface="Arial Unicode MS"/>
              </a:rPr>
              <a:t>the</a:t>
            </a:r>
            <a:r>
              <a:rPr sz="1100" spc="-25" dirty="0">
                <a:latin typeface="Arial Unicode MS"/>
                <a:cs typeface="Arial Unicode MS"/>
              </a:rPr>
              <a:t> </a:t>
            </a:r>
            <a:r>
              <a:rPr sz="1100" spc="45" dirty="0">
                <a:latin typeface="Arial Unicode MS"/>
                <a:cs typeface="Arial Unicode MS"/>
              </a:rPr>
              <a:t>Internet</a:t>
            </a:r>
            <a:r>
              <a:rPr sz="1100" spc="-30" dirty="0">
                <a:latin typeface="Arial Unicode MS"/>
                <a:cs typeface="Arial Unicode MS"/>
              </a:rPr>
              <a:t> </a:t>
            </a:r>
            <a:r>
              <a:rPr sz="1100" spc="55" dirty="0">
                <a:latin typeface="Arial Unicode MS"/>
                <a:cs typeface="Arial Unicode MS"/>
              </a:rPr>
              <a:t>with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10" dirty="0">
                <a:latin typeface="Arial Unicode MS"/>
                <a:cs typeface="Arial Unicode MS"/>
              </a:rPr>
              <a:t>pay-as-you-go</a:t>
            </a:r>
            <a:r>
              <a:rPr sz="1100" spc="-60" dirty="0">
                <a:latin typeface="Arial Unicode MS"/>
                <a:cs typeface="Arial Unicode MS"/>
              </a:rPr>
              <a:t> </a:t>
            </a:r>
            <a:r>
              <a:rPr sz="1100" spc="25" dirty="0">
                <a:latin typeface="Arial Unicode MS"/>
                <a:cs typeface="Arial Unicode MS"/>
              </a:rPr>
              <a:t>pricing.</a:t>
            </a:r>
            <a:r>
              <a:rPr sz="1100" spc="-25" dirty="0">
                <a:latin typeface="Arial Unicode MS"/>
                <a:cs typeface="Arial Unicode MS"/>
              </a:rPr>
              <a:t> </a:t>
            </a:r>
            <a:r>
              <a:rPr sz="1100" dirty="0">
                <a:latin typeface="Arial Unicode MS"/>
                <a:cs typeface="Arial Unicode MS"/>
              </a:rPr>
              <a:t>The</a:t>
            </a:r>
            <a:r>
              <a:rPr sz="1100" spc="-25" dirty="0">
                <a:latin typeface="Arial Unicode MS"/>
                <a:cs typeface="Arial Unicode MS"/>
              </a:rPr>
              <a:t> </a:t>
            </a:r>
            <a:r>
              <a:rPr sz="1100" spc="40" dirty="0">
                <a:latin typeface="Arial Unicode MS"/>
                <a:cs typeface="Arial Unicode MS"/>
              </a:rPr>
              <a:t>transition</a:t>
            </a:r>
            <a:r>
              <a:rPr sz="1100" spc="-30" dirty="0">
                <a:latin typeface="Arial Unicode MS"/>
                <a:cs typeface="Arial Unicode MS"/>
              </a:rPr>
              <a:t> </a:t>
            </a:r>
            <a:r>
              <a:rPr sz="1100" spc="60" dirty="0">
                <a:latin typeface="Arial Unicode MS"/>
                <a:cs typeface="Arial Unicode MS"/>
              </a:rPr>
              <a:t>to</a:t>
            </a:r>
            <a:r>
              <a:rPr sz="1100" spc="-1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cloud</a:t>
            </a:r>
            <a:r>
              <a:rPr sz="1100" spc="-30" dirty="0">
                <a:latin typeface="Arial Unicode MS"/>
                <a:cs typeface="Arial Unicode MS"/>
              </a:rPr>
              <a:t> </a:t>
            </a:r>
            <a:r>
              <a:rPr sz="1100" spc="25" dirty="0">
                <a:latin typeface="Arial Unicode MS"/>
                <a:cs typeface="Arial Unicode MS"/>
              </a:rPr>
              <a:t>will:</a:t>
            </a:r>
            <a:endParaRPr sz="1100">
              <a:latin typeface="Arial Unicode MS"/>
              <a:cs typeface="Arial Unicode MS"/>
            </a:endParaRPr>
          </a:p>
          <a:p>
            <a:pPr marL="299085" indent="-287020">
              <a:lnSpc>
                <a:spcPct val="100000"/>
              </a:lnSpc>
              <a:spcBef>
                <a:spcPts val="8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1100" dirty="0">
                <a:latin typeface="Arial Unicode MS"/>
                <a:cs typeface="Arial Unicode MS"/>
              </a:rPr>
              <a:t>Enable</a:t>
            </a:r>
            <a:r>
              <a:rPr sz="1100" spc="-30" dirty="0">
                <a:latin typeface="Arial Unicode MS"/>
                <a:cs typeface="Arial Unicode MS"/>
              </a:rPr>
              <a:t> </a:t>
            </a:r>
            <a:r>
              <a:rPr sz="1100" spc="45" dirty="0">
                <a:latin typeface="Arial Unicode MS"/>
                <a:cs typeface="Arial Unicode MS"/>
              </a:rPr>
              <a:t>the</a:t>
            </a:r>
            <a:r>
              <a:rPr sz="1100" spc="-10" dirty="0">
                <a:latin typeface="Arial Unicode MS"/>
                <a:cs typeface="Arial Unicode MS"/>
              </a:rPr>
              <a:t> </a:t>
            </a:r>
            <a:r>
              <a:rPr sz="1100" spc="30" dirty="0">
                <a:latin typeface="Arial Unicode MS"/>
                <a:cs typeface="Arial Unicode MS"/>
              </a:rPr>
              <a:t>ability</a:t>
            </a:r>
            <a:r>
              <a:rPr sz="1100" spc="-20" dirty="0">
                <a:latin typeface="Arial Unicode MS"/>
                <a:cs typeface="Arial Unicode MS"/>
              </a:rPr>
              <a:t> </a:t>
            </a:r>
            <a:r>
              <a:rPr sz="1100" spc="60" dirty="0">
                <a:latin typeface="Arial Unicode MS"/>
                <a:cs typeface="Arial Unicode MS"/>
              </a:rPr>
              <a:t>to</a:t>
            </a:r>
            <a:r>
              <a:rPr sz="1100" spc="-10" dirty="0">
                <a:latin typeface="Arial Unicode MS"/>
                <a:cs typeface="Arial Unicode MS"/>
              </a:rPr>
              <a:t> </a:t>
            </a:r>
            <a:r>
              <a:rPr sz="1100" spc="-5" dirty="0">
                <a:latin typeface="Arial Unicode MS"/>
                <a:cs typeface="Arial Unicode MS"/>
              </a:rPr>
              <a:t>scale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60" dirty="0">
                <a:latin typeface="Arial Unicode MS"/>
                <a:cs typeface="Arial Unicode MS"/>
              </a:rPr>
              <a:t>up</a:t>
            </a:r>
            <a:r>
              <a:rPr sz="1100" spc="-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and</a:t>
            </a:r>
            <a:r>
              <a:rPr sz="1100" spc="-20" dirty="0">
                <a:latin typeface="Arial Unicode MS"/>
                <a:cs typeface="Arial Unicode MS"/>
              </a:rPr>
              <a:t> </a:t>
            </a:r>
            <a:r>
              <a:rPr sz="1100" spc="60" dirty="0">
                <a:latin typeface="Arial Unicode MS"/>
                <a:cs typeface="Arial Unicode MS"/>
              </a:rPr>
              <a:t>down</a:t>
            </a:r>
            <a:r>
              <a:rPr sz="1100" spc="-30" dirty="0">
                <a:latin typeface="Arial Unicode MS"/>
                <a:cs typeface="Arial Unicode MS"/>
              </a:rPr>
              <a:t> </a:t>
            </a:r>
            <a:r>
              <a:rPr sz="1100" spc="30" dirty="0">
                <a:latin typeface="Arial Unicode MS"/>
                <a:cs typeface="Arial Unicode MS"/>
              </a:rPr>
              <a:t>allowing</a:t>
            </a:r>
            <a:r>
              <a:rPr sz="1100" spc="-45" dirty="0">
                <a:latin typeface="Arial Unicode MS"/>
                <a:cs typeface="Arial Unicode MS"/>
              </a:rPr>
              <a:t> </a:t>
            </a:r>
            <a:r>
              <a:rPr sz="1100" spc="30" dirty="0">
                <a:latin typeface="Arial Unicode MS"/>
                <a:cs typeface="Arial Unicode MS"/>
              </a:rPr>
              <a:t>an</a:t>
            </a:r>
            <a:r>
              <a:rPr sz="1100" spc="-20" dirty="0">
                <a:latin typeface="Arial Unicode MS"/>
                <a:cs typeface="Arial Unicode MS"/>
              </a:rPr>
              <a:t> </a:t>
            </a:r>
            <a:r>
              <a:rPr sz="1100" spc="10" dirty="0">
                <a:latin typeface="Arial Unicode MS"/>
                <a:cs typeface="Arial Unicode MS"/>
              </a:rPr>
              <a:t>elastic</a:t>
            </a:r>
            <a:r>
              <a:rPr sz="1100" spc="-25" dirty="0">
                <a:latin typeface="Arial Unicode MS"/>
                <a:cs typeface="Arial Unicode MS"/>
              </a:rPr>
              <a:t> </a:t>
            </a:r>
            <a:r>
              <a:rPr sz="1100" spc="40" dirty="0">
                <a:latin typeface="Arial Unicode MS"/>
                <a:cs typeface="Arial Unicode MS"/>
              </a:rPr>
              <a:t>infrastructure;</a:t>
            </a:r>
            <a:endParaRPr sz="1100">
              <a:latin typeface="Arial Unicode MS"/>
              <a:cs typeface="Arial Unicode MS"/>
            </a:endParaRPr>
          </a:p>
          <a:p>
            <a:pPr marL="299085" indent="-28702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1100" spc="-5" dirty="0">
                <a:latin typeface="Arial Unicode MS"/>
                <a:cs typeface="Arial Unicode MS"/>
              </a:rPr>
              <a:t>Reduce</a:t>
            </a:r>
            <a:r>
              <a:rPr sz="1100" spc="-10" dirty="0">
                <a:latin typeface="Arial Unicode MS"/>
                <a:cs typeface="Arial Unicode MS"/>
              </a:rPr>
              <a:t> </a:t>
            </a:r>
            <a:r>
              <a:rPr sz="1100" spc="65" dirty="0">
                <a:latin typeface="Arial Unicode MS"/>
                <a:cs typeface="Arial Unicode MS"/>
              </a:rPr>
              <a:t>or</a:t>
            </a:r>
            <a:r>
              <a:rPr sz="1100" spc="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eliminate</a:t>
            </a:r>
            <a:r>
              <a:rPr sz="1100" dirty="0">
                <a:latin typeface="Arial Unicode MS"/>
                <a:cs typeface="Arial Unicode MS"/>
              </a:rPr>
              <a:t> </a:t>
            </a:r>
            <a:r>
              <a:rPr sz="1100" spc="40" dirty="0">
                <a:latin typeface="Arial Unicode MS"/>
                <a:cs typeface="Arial Unicode MS"/>
              </a:rPr>
              <a:t>the</a:t>
            </a:r>
            <a:r>
              <a:rPr sz="1100" spc="-10" dirty="0">
                <a:latin typeface="Arial Unicode MS"/>
                <a:cs typeface="Arial Unicode MS"/>
              </a:rPr>
              <a:t> </a:t>
            </a:r>
            <a:r>
              <a:rPr sz="1100" spc="25" dirty="0">
                <a:latin typeface="Arial Unicode MS"/>
                <a:cs typeface="Arial Unicode MS"/>
              </a:rPr>
              <a:t>purchase</a:t>
            </a:r>
            <a:r>
              <a:rPr sz="1100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and</a:t>
            </a:r>
            <a:r>
              <a:rPr sz="1100" spc="-10" dirty="0">
                <a:latin typeface="Arial Unicode MS"/>
                <a:cs typeface="Arial Unicode MS"/>
              </a:rPr>
              <a:t> </a:t>
            </a:r>
            <a:r>
              <a:rPr sz="1100" spc="30" dirty="0">
                <a:latin typeface="Arial Unicode MS"/>
                <a:cs typeface="Arial Unicode MS"/>
              </a:rPr>
              <a:t>maintenance</a:t>
            </a:r>
            <a:r>
              <a:rPr sz="1100" spc="5" dirty="0">
                <a:latin typeface="Arial Unicode MS"/>
                <a:cs typeface="Arial Unicode MS"/>
              </a:rPr>
              <a:t> </a:t>
            </a:r>
            <a:r>
              <a:rPr sz="1100" spc="60" dirty="0">
                <a:latin typeface="Arial Unicode MS"/>
                <a:cs typeface="Arial Unicode MS"/>
              </a:rPr>
              <a:t>of</a:t>
            </a:r>
            <a:r>
              <a:rPr sz="1100" spc="-5" dirty="0">
                <a:latin typeface="Arial Unicode MS"/>
                <a:cs typeface="Arial Unicode MS"/>
              </a:rPr>
              <a:t> </a:t>
            </a:r>
            <a:r>
              <a:rPr sz="1100" spc="30" dirty="0">
                <a:latin typeface="Arial Unicode MS"/>
                <a:cs typeface="Arial Unicode MS"/>
              </a:rPr>
              <a:t>hardware;</a:t>
            </a:r>
            <a:r>
              <a:rPr sz="1100" spc="-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shifting</a:t>
            </a:r>
            <a:endParaRPr sz="1100">
              <a:latin typeface="Arial Unicode MS"/>
              <a:cs typeface="Arial Unicode MS"/>
            </a:endParaRPr>
          </a:p>
          <a:p>
            <a:pPr marL="299085">
              <a:lnSpc>
                <a:spcPct val="100000"/>
              </a:lnSpc>
              <a:spcBef>
                <a:spcPts val="5"/>
              </a:spcBef>
            </a:pPr>
            <a:r>
              <a:rPr sz="1100" spc="25" dirty="0">
                <a:latin typeface="Arial Unicode MS"/>
                <a:cs typeface="Arial Unicode MS"/>
              </a:rPr>
              <a:t>focus </a:t>
            </a:r>
            <a:r>
              <a:rPr sz="1100" spc="60" dirty="0">
                <a:latin typeface="Arial Unicode MS"/>
                <a:cs typeface="Arial Unicode MS"/>
              </a:rPr>
              <a:t>to </a:t>
            </a:r>
            <a:r>
              <a:rPr sz="1100" spc="30" dirty="0">
                <a:latin typeface="Arial Unicode MS"/>
                <a:cs typeface="Arial Unicode MS"/>
              </a:rPr>
              <a:t>core</a:t>
            </a:r>
            <a:r>
              <a:rPr sz="1100" spc="-185" dirty="0">
                <a:latin typeface="Arial Unicode MS"/>
                <a:cs typeface="Arial Unicode MS"/>
              </a:rPr>
              <a:t> </a:t>
            </a:r>
            <a:r>
              <a:rPr sz="1100" spc="20" dirty="0">
                <a:latin typeface="Arial Unicode MS"/>
                <a:cs typeface="Arial Unicode MS"/>
              </a:rPr>
              <a:t>competencies;</a:t>
            </a:r>
            <a:endParaRPr sz="1100">
              <a:latin typeface="Arial Unicode MS"/>
              <a:cs typeface="Arial Unicode MS"/>
            </a:endParaRPr>
          </a:p>
          <a:p>
            <a:pPr marL="299085" marR="5715" indent="-287020">
              <a:lnSpc>
                <a:spcPct val="100000"/>
              </a:lnSpc>
              <a:spcBef>
                <a:spcPts val="6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1100" spc="-15" dirty="0">
                <a:latin typeface="Arial Unicode MS"/>
                <a:cs typeface="Arial Unicode MS"/>
              </a:rPr>
              <a:t>Be </a:t>
            </a:r>
            <a:r>
              <a:rPr sz="1100" spc="25" dirty="0">
                <a:latin typeface="Arial Unicode MS"/>
                <a:cs typeface="Arial Unicode MS"/>
              </a:rPr>
              <a:t>centrally </a:t>
            </a:r>
            <a:r>
              <a:rPr sz="1100" spc="30" dirty="0">
                <a:latin typeface="Arial Unicode MS"/>
                <a:cs typeface="Arial Unicode MS"/>
              </a:rPr>
              <a:t>managed </a:t>
            </a:r>
            <a:r>
              <a:rPr sz="1100" spc="-15" dirty="0">
                <a:latin typeface="Arial Unicode MS"/>
                <a:cs typeface="Arial Unicode MS"/>
              </a:rPr>
              <a:t>as </a:t>
            </a:r>
            <a:r>
              <a:rPr sz="1100" spc="45" dirty="0">
                <a:latin typeface="Arial Unicode MS"/>
                <a:cs typeface="Arial Unicode MS"/>
              </a:rPr>
              <a:t>the </a:t>
            </a:r>
            <a:r>
              <a:rPr sz="1100" spc="5" dirty="0">
                <a:latin typeface="Arial Unicode MS"/>
                <a:cs typeface="Arial Unicode MS"/>
              </a:rPr>
              <a:t>service </a:t>
            </a:r>
            <a:r>
              <a:rPr sz="1100" dirty="0">
                <a:latin typeface="Arial Unicode MS"/>
                <a:cs typeface="Arial Unicode MS"/>
              </a:rPr>
              <a:t>is </a:t>
            </a:r>
            <a:r>
              <a:rPr sz="1100" spc="40" dirty="0">
                <a:latin typeface="Arial Unicode MS"/>
                <a:cs typeface="Arial Unicode MS"/>
              </a:rPr>
              <a:t>operated </a:t>
            </a:r>
            <a:r>
              <a:rPr sz="1100" spc="35" dirty="0">
                <a:latin typeface="Arial Unicode MS"/>
                <a:cs typeface="Arial Unicode MS"/>
              </a:rPr>
              <a:t>and hosted </a:t>
            </a:r>
            <a:r>
              <a:rPr sz="1100" spc="30" dirty="0">
                <a:latin typeface="Arial Unicode MS"/>
                <a:cs typeface="Arial Unicode MS"/>
              </a:rPr>
              <a:t>by </a:t>
            </a:r>
            <a:r>
              <a:rPr sz="1100" spc="40" dirty="0">
                <a:latin typeface="Arial Unicode MS"/>
                <a:cs typeface="Arial Unicode MS"/>
              </a:rPr>
              <a:t>the  </a:t>
            </a:r>
            <a:r>
              <a:rPr sz="1100" spc="45" dirty="0">
                <a:latin typeface="Arial Unicode MS"/>
                <a:cs typeface="Arial Unicode MS"/>
              </a:rPr>
              <a:t>provider </a:t>
            </a:r>
            <a:r>
              <a:rPr sz="1100" dirty="0">
                <a:latin typeface="Arial Unicode MS"/>
                <a:cs typeface="Arial Unicode MS"/>
              </a:rPr>
              <a:t>i.e. </a:t>
            </a:r>
            <a:r>
              <a:rPr sz="1100" spc="-60" dirty="0">
                <a:latin typeface="Arial Unicode MS"/>
                <a:cs typeface="Arial Unicode MS"/>
              </a:rPr>
              <a:t>AWS, </a:t>
            </a:r>
            <a:r>
              <a:rPr sz="1100" spc="10" dirty="0">
                <a:latin typeface="Arial Unicode MS"/>
                <a:cs typeface="Arial Unicode MS"/>
              </a:rPr>
              <a:t>Azure;</a:t>
            </a:r>
            <a:r>
              <a:rPr sz="1100" spc="-14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and</a:t>
            </a:r>
            <a:endParaRPr sz="1100">
              <a:latin typeface="Arial Unicode MS"/>
              <a:cs typeface="Arial Unicode MS"/>
            </a:endParaRPr>
          </a:p>
          <a:p>
            <a:pPr marL="299085" indent="-287020">
              <a:lnSpc>
                <a:spcPct val="100000"/>
              </a:lnSpc>
              <a:spcBef>
                <a:spcPts val="79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sz="1100" spc="20" dirty="0">
                <a:latin typeface="Arial Unicode MS"/>
                <a:cs typeface="Arial Unicode MS"/>
              </a:rPr>
              <a:t>Provide</a:t>
            </a:r>
            <a:r>
              <a:rPr sz="1100" spc="-40" dirty="0">
                <a:latin typeface="Arial Unicode MS"/>
                <a:cs typeface="Arial Unicode MS"/>
              </a:rPr>
              <a:t> </a:t>
            </a:r>
            <a:r>
              <a:rPr sz="1100" spc="45" dirty="0">
                <a:latin typeface="Arial Unicode MS"/>
                <a:cs typeface="Arial Unicode MS"/>
              </a:rPr>
              <a:t>the</a:t>
            </a:r>
            <a:r>
              <a:rPr sz="1100" spc="-25" dirty="0">
                <a:latin typeface="Arial Unicode MS"/>
                <a:cs typeface="Arial Unicode MS"/>
              </a:rPr>
              <a:t> </a:t>
            </a:r>
            <a:r>
              <a:rPr sz="1100" spc="30" dirty="0">
                <a:latin typeface="Arial Unicode MS"/>
                <a:cs typeface="Arial Unicode MS"/>
              </a:rPr>
              <a:t>ability</a:t>
            </a:r>
            <a:r>
              <a:rPr sz="1100" spc="-5" dirty="0">
                <a:latin typeface="Arial Unicode MS"/>
                <a:cs typeface="Arial Unicode MS"/>
              </a:rPr>
              <a:t> </a:t>
            </a:r>
            <a:r>
              <a:rPr sz="1100" spc="65" dirty="0">
                <a:latin typeface="Arial Unicode MS"/>
                <a:cs typeface="Arial Unicode MS"/>
              </a:rPr>
              <a:t>for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15" dirty="0">
                <a:latin typeface="Arial Unicode MS"/>
                <a:cs typeface="Arial Unicode MS"/>
              </a:rPr>
              <a:t>business</a:t>
            </a:r>
            <a:r>
              <a:rPr sz="1100" spc="-20" dirty="0">
                <a:latin typeface="Arial Unicode MS"/>
                <a:cs typeface="Arial Unicode MS"/>
              </a:rPr>
              <a:t> </a:t>
            </a:r>
            <a:r>
              <a:rPr sz="1100" spc="60" dirty="0">
                <a:latin typeface="Arial Unicode MS"/>
                <a:cs typeface="Arial Unicode MS"/>
              </a:rPr>
              <a:t>to</a:t>
            </a:r>
            <a:r>
              <a:rPr sz="1100" spc="-1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only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20" dirty="0">
                <a:latin typeface="Arial Unicode MS"/>
                <a:cs typeface="Arial Unicode MS"/>
              </a:rPr>
              <a:t>pay</a:t>
            </a:r>
            <a:r>
              <a:rPr sz="1100" spc="-25" dirty="0">
                <a:latin typeface="Arial Unicode MS"/>
                <a:cs typeface="Arial Unicode MS"/>
              </a:rPr>
              <a:t> </a:t>
            </a:r>
            <a:r>
              <a:rPr sz="1100" spc="65" dirty="0">
                <a:latin typeface="Arial Unicode MS"/>
                <a:cs typeface="Arial Unicode MS"/>
              </a:rPr>
              <a:t>for</a:t>
            </a:r>
            <a:r>
              <a:rPr sz="1100" spc="-20" dirty="0">
                <a:latin typeface="Arial Unicode MS"/>
                <a:cs typeface="Arial Unicode MS"/>
              </a:rPr>
              <a:t> </a:t>
            </a:r>
            <a:r>
              <a:rPr sz="1100" spc="50" dirty="0">
                <a:latin typeface="Arial Unicode MS"/>
                <a:cs typeface="Arial Unicode MS"/>
              </a:rPr>
              <a:t>what</a:t>
            </a:r>
            <a:r>
              <a:rPr sz="1100" spc="-40" dirty="0">
                <a:latin typeface="Arial Unicode MS"/>
                <a:cs typeface="Arial Unicode MS"/>
              </a:rPr>
              <a:t> </a:t>
            </a:r>
            <a:r>
              <a:rPr sz="1100" spc="5" dirty="0">
                <a:latin typeface="Arial Unicode MS"/>
                <a:cs typeface="Arial Unicode MS"/>
              </a:rPr>
              <a:t>services</a:t>
            </a:r>
            <a:r>
              <a:rPr sz="1100" spc="-50" dirty="0">
                <a:latin typeface="Arial Unicode MS"/>
                <a:cs typeface="Arial Unicode MS"/>
              </a:rPr>
              <a:t> </a:t>
            </a:r>
            <a:r>
              <a:rPr sz="1100" spc="25" dirty="0">
                <a:latin typeface="Arial Unicode MS"/>
                <a:cs typeface="Arial Unicode MS"/>
              </a:rPr>
              <a:t>are</a:t>
            </a:r>
            <a:r>
              <a:rPr sz="1100" spc="-20" dirty="0">
                <a:latin typeface="Arial Unicode MS"/>
                <a:cs typeface="Arial Unicode MS"/>
              </a:rPr>
              <a:t> </a:t>
            </a:r>
            <a:r>
              <a:rPr sz="1100" spc="15" dirty="0">
                <a:latin typeface="Arial Unicode MS"/>
                <a:cs typeface="Arial Unicode MS"/>
              </a:rPr>
              <a:t>used.</a:t>
            </a:r>
            <a:endParaRPr sz="1100">
              <a:latin typeface="Arial Unicode MS"/>
              <a:cs typeface="Arial Unicode MS"/>
            </a:endParaRPr>
          </a:p>
          <a:p>
            <a:pPr marL="24765" algn="just">
              <a:lnSpc>
                <a:spcPct val="100000"/>
              </a:lnSpc>
              <a:spcBef>
                <a:spcPts val="940"/>
              </a:spcBef>
            </a:pPr>
            <a:r>
              <a:rPr sz="1600" b="1" spc="75" dirty="0">
                <a:solidFill>
                  <a:srgbClr val="85BB24"/>
                </a:solidFill>
                <a:latin typeface="Calibri"/>
                <a:cs typeface="Calibri"/>
              </a:rPr>
              <a:t>Cloud</a:t>
            </a:r>
            <a:r>
              <a:rPr sz="1600" b="1" spc="-65" dirty="0">
                <a:solidFill>
                  <a:srgbClr val="85BB24"/>
                </a:solidFill>
                <a:latin typeface="Calibri"/>
                <a:cs typeface="Calibri"/>
              </a:rPr>
              <a:t> </a:t>
            </a:r>
            <a:r>
              <a:rPr sz="1600" b="1" spc="35" dirty="0">
                <a:solidFill>
                  <a:srgbClr val="85BB24"/>
                </a:solidFill>
                <a:latin typeface="Calibri"/>
                <a:cs typeface="Calibri"/>
              </a:rPr>
              <a:t>Capabilities</a:t>
            </a:r>
            <a:endParaRPr sz="1600">
              <a:latin typeface="Calibri"/>
              <a:cs typeface="Calibri"/>
            </a:endParaRPr>
          </a:p>
          <a:p>
            <a:pPr marL="12700" marR="5080" algn="just">
              <a:lnSpc>
                <a:spcPct val="100000"/>
              </a:lnSpc>
              <a:spcBef>
                <a:spcPts val="1045"/>
              </a:spcBef>
            </a:pPr>
            <a:r>
              <a:rPr sz="1100" spc="20" dirty="0">
                <a:latin typeface="Arial Unicode MS"/>
                <a:cs typeface="Arial Unicode MS"/>
              </a:rPr>
              <a:t>Cloud </a:t>
            </a:r>
            <a:r>
              <a:rPr sz="1100" spc="5" dirty="0">
                <a:latin typeface="Arial Unicode MS"/>
                <a:cs typeface="Arial Unicode MS"/>
              </a:rPr>
              <a:t>has</a:t>
            </a:r>
            <a:r>
              <a:rPr sz="1100" spc="315" dirty="0">
                <a:latin typeface="Arial Unicode MS"/>
                <a:cs typeface="Arial Unicode MS"/>
              </a:rPr>
              <a:t> </a:t>
            </a:r>
            <a:r>
              <a:rPr sz="1100" dirty="0">
                <a:latin typeface="Arial Unicode MS"/>
                <a:cs typeface="Arial Unicode MS"/>
              </a:rPr>
              <a:t>a </a:t>
            </a:r>
            <a:r>
              <a:rPr sz="1100" spc="30" dirty="0">
                <a:latin typeface="Arial Unicode MS"/>
                <a:cs typeface="Arial Unicode MS"/>
              </a:rPr>
              <a:t>variety </a:t>
            </a:r>
            <a:r>
              <a:rPr sz="1100" spc="60" dirty="0">
                <a:latin typeface="Arial Unicode MS"/>
                <a:cs typeface="Arial Unicode MS"/>
              </a:rPr>
              <a:t>of </a:t>
            </a:r>
            <a:r>
              <a:rPr sz="1100" spc="50" dirty="0">
                <a:latin typeface="Arial Unicode MS"/>
                <a:cs typeface="Arial Unicode MS"/>
              </a:rPr>
              <a:t>different </a:t>
            </a:r>
            <a:r>
              <a:rPr sz="1100" spc="10" dirty="0">
                <a:latin typeface="Arial Unicode MS"/>
                <a:cs typeface="Arial Unicode MS"/>
              </a:rPr>
              <a:t>use </a:t>
            </a:r>
            <a:r>
              <a:rPr sz="1100" spc="-25" dirty="0">
                <a:latin typeface="Arial Unicode MS"/>
                <a:cs typeface="Arial Unicode MS"/>
              </a:rPr>
              <a:t>cases </a:t>
            </a:r>
            <a:r>
              <a:rPr sz="1100" spc="35" dirty="0">
                <a:latin typeface="Arial Unicode MS"/>
                <a:cs typeface="Arial Unicode MS"/>
              </a:rPr>
              <a:t>and </a:t>
            </a:r>
            <a:r>
              <a:rPr sz="1100" spc="20" dirty="0">
                <a:latin typeface="Arial Unicode MS"/>
                <a:cs typeface="Arial Unicode MS"/>
              </a:rPr>
              <a:t>capabilities </a:t>
            </a:r>
            <a:r>
              <a:rPr sz="1100" spc="45" dirty="0">
                <a:latin typeface="Arial Unicode MS"/>
                <a:cs typeface="Arial Unicode MS"/>
              </a:rPr>
              <a:t>in </a:t>
            </a:r>
            <a:r>
              <a:rPr sz="1100" spc="30" dirty="0">
                <a:latin typeface="Arial Unicode MS"/>
                <a:cs typeface="Arial Unicode MS"/>
              </a:rPr>
              <a:t>Higher  </a:t>
            </a:r>
            <a:r>
              <a:rPr sz="1100" spc="15" dirty="0">
                <a:latin typeface="Arial Unicode MS"/>
                <a:cs typeface="Arial Unicode MS"/>
              </a:rPr>
              <a:t>Education.</a:t>
            </a:r>
            <a:r>
              <a:rPr sz="1100" spc="-10" dirty="0">
                <a:latin typeface="Arial Unicode MS"/>
                <a:cs typeface="Arial Unicode MS"/>
              </a:rPr>
              <a:t> </a:t>
            </a:r>
            <a:r>
              <a:rPr sz="1100" spc="-40" dirty="0">
                <a:latin typeface="Arial Unicode MS"/>
                <a:cs typeface="Arial Unicode MS"/>
              </a:rPr>
              <a:t>A</a:t>
            </a:r>
            <a:r>
              <a:rPr sz="1100" dirty="0">
                <a:latin typeface="Arial Unicode MS"/>
                <a:cs typeface="Arial Unicode MS"/>
              </a:rPr>
              <a:t> </a:t>
            </a:r>
            <a:r>
              <a:rPr sz="1100" spc="45" dirty="0">
                <a:latin typeface="Arial Unicode MS"/>
                <a:cs typeface="Arial Unicode MS"/>
              </a:rPr>
              <a:t>few</a:t>
            </a:r>
            <a:r>
              <a:rPr sz="1100" spc="-5" dirty="0">
                <a:latin typeface="Arial Unicode MS"/>
                <a:cs typeface="Arial Unicode MS"/>
              </a:rPr>
              <a:t> </a:t>
            </a:r>
            <a:r>
              <a:rPr sz="1100" spc="20" dirty="0">
                <a:latin typeface="Arial Unicode MS"/>
                <a:cs typeface="Arial Unicode MS"/>
              </a:rPr>
              <a:t>examples</a:t>
            </a:r>
            <a:r>
              <a:rPr sz="1100" spc="-5" dirty="0">
                <a:latin typeface="Arial Unicode MS"/>
                <a:cs typeface="Arial Unicode MS"/>
              </a:rPr>
              <a:t> </a:t>
            </a:r>
            <a:r>
              <a:rPr sz="1100" spc="60" dirty="0">
                <a:latin typeface="Arial Unicode MS"/>
                <a:cs typeface="Arial Unicode MS"/>
              </a:rPr>
              <a:t>of</a:t>
            </a:r>
            <a:r>
              <a:rPr sz="1100" dirty="0">
                <a:latin typeface="Arial Unicode MS"/>
                <a:cs typeface="Arial Unicode MS"/>
              </a:rPr>
              <a:t> </a:t>
            </a:r>
            <a:r>
              <a:rPr sz="1100" spc="50" dirty="0">
                <a:latin typeface="Arial Unicode MS"/>
                <a:cs typeface="Arial Unicode MS"/>
              </a:rPr>
              <a:t>what</a:t>
            </a:r>
            <a:r>
              <a:rPr sz="1100" spc="-10" dirty="0">
                <a:latin typeface="Arial Unicode MS"/>
                <a:cs typeface="Arial Unicode MS"/>
              </a:rPr>
              <a:t> </a:t>
            </a:r>
            <a:r>
              <a:rPr sz="1100" spc="15" dirty="0">
                <a:latin typeface="Arial Unicode MS"/>
                <a:cs typeface="Arial Unicode MS"/>
              </a:rPr>
              <a:t>Universities</a:t>
            </a:r>
            <a:r>
              <a:rPr sz="1100" spc="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could</a:t>
            </a:r>
            <a:r>
              <a:rPr sz="1100" spc="-5" dirty="0">
                <a:latin typeface="Arial Unicode MS"/>
                <a:cs typeface="Arial Unicode MS"/>
              </a:rPr>
              <a:t> </a:t>
            </a:r>
            <a:r>
              <a:rPr sz="1100" spc="55" dirty="0">
                <a:latin typeface="Arial Unicode MS"/>
                <a:cs typeface="Arial Unicode MS"/>
              </a:rPr>
              <a:t>do</a:t>
            </a:r>
            <a:r>
              <a:rPr sz="1100" spc="-5" dirty="0">
                <a:latin typeface="Arial Unicode MS"/>
                <a:cs typeface="Arial Unicode MS"/>
              </a:rPr>
              <a:t> </a:t>
            </a:r>
            <a:r>
              <a:rPr sz="1100" spc="55" dirty="0">
                <a:latin typeface="Arial Unicode MS"/>
                <a:cs typeface="Arial Unicode MS"/>
              </a:rPr>
              <a:t>with</a:t>
            </a:r>
            <a:r>
              <a:rPr sz="1100" spc="-5" dirty="0">
                <a:latin typeface="Arial Unicode MS"/>
                <a:cs typeface="Arial Unicode MS"/>
              </a:rPr>
              <a:t> </a:t>
            </a:r>
            <a:r>
              <a:rPr sz="1100" spc="20" dirty="0">
                <a:latin typeface="Arial Unicode MS"/>
                <a:cs typeface="Arial Unicode MS"/>
              </a:rPr>
              <a:t>Cloud</a:t>
            </a:r>
            <a:r>
              <a:rPr sz="1100" spc="-5" dirty="0">
                <a:latin typeface="Arial Unicode MS"/>
                <a:cs typeface="Arial Unicode MS"/>
              </a:rPr>
              <a:t> </a:t>
            </a:r>
            <a:r>
              <a:rPr sz="1100" spc="25" dirty="0">
                <a:latin typeface="Arial Unicode MS"/>
                <a:cs typeface="Arial Unicode MS"/>
              </a:rPr>
              <a:t>are</a:t>
            </a:r>
            <a:r>
              <a:rPr sz="1100" spc="10" dirty="0">
                <a:latin typeface="Arial Unicode MS"/>
                <a:cs typeface="Arial Unicode MS"/>
              </a:rPr>
              <a:t> </a:t>
            </a:r>
            <a:r>
              <a:rPr sz="1100" spc="25" dirty="0">
                <a:latin typeface="Arial Unicode MS"/>
                <a:cs typeface="Arial Unicode MS"/>
              </a:rPr>
              <a:t>listed  </a:t>
            </a:r>
            <a:r>
              <a:rPr sz="1100" spc="35" dirty="0">
                <a:latin typeface="Arial Unicode MS"/>
                <a:cs typeface="Arial Unicode MS"/>
              </a:rPr>
              <a:t>below:</a:t>
            </a:r>
            <a:endParaRPr sz="1100">
              <a:latin typeface="Arial Unicode MS"/>
              <a:cs typeface="Arial Unicode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49986" y="4179570"/>
            <a:ext cx="5074920" cy="2108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785" marR="5080" indent="-17272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85420" algn="l"/>
              </a:tabLst>
            </a:pPr>
            <a:r>
              <a:rPr sz="1100" spc="20" dirty="0">
                <a:latin typeface="Arial Unicode MS"/>
                <a:cs typeface="Arial Unicode MS"/>
              </a:rPr>
              <a:t>Self-provisioning Cloud </a:t>
            </a:r>
            <a:r>
              <a:rPr sz="1100" spc="45" dirty="0">
                <a:latin typeface="Arial Unicode MS"/>
                <a:cs typeface="Arial Unicode MS"/>
              </a:rPr>
              <a:t>compute </a:t>
            </a:r>
            <a:r>
              <a:rPr sz="1100" spc="60" dirty="0">
                <a:latin typeface="Arial Unicode MS"/>
                <a:cs typeface="Arial Unicode MS"/>
              </a:rPr>
              <a:t>for </a:t>
            </a:r>
            <a:r>
              <a:rPr sz="1100" spc="15" dirty="0">
                <a:latin typeface="Arial Unicode MS"/>
                <a:cs typeface="Arial Unicode MS"/>
              </a:rPr>
              <a:t>researchers </a:t>
            </a:r>
            <a:r>
              <a:rPr sz="1100" spc="55" dirty="0">
                <a:latin typeface="Arial Unicode MS"/>
                <a:cs typeface="Arial Unicode MS"/>
              </a:rPr>
              <a:t>to </a:t>
            </a:r>
            <a:r>
              <a:rPr sz="1100" spc="20" dirty="0">
                <a:latin typeface="Arial Unicode MS"/>
                <a:cs typeface="Arial Unicode MS"/>
              </a:rPr>
              <a:t>enable </a:t>
            </a:r>
            <a:r>
              <a:rPr sz="1100" spc="40" dirty="0">
                <a:latin typeface="Arial Unicode MS"/>
                <a:cs typeface="Arial Unicode MS"/>
              </a:rPr>
              <a:t>on-demand  compute;</a:t>
            </a:r>
            <a:endParaRPr sz="1100">
              <a:latin typeface="Arial Unicode MS"/>
              <a:cs typeface="Arial Unicode MS"/>
            </a:endParaRPr>
          </a:p>
          <a:p>
            <a:pPr marL="184785" indent="-172720">
              <a:lnSpc>
                <a:spcPct val="100000"/>
              </a:lnSpc>
              <a:spcBef>
                <a:spcPts val="795"/>
              </a:spcBef>
              <a:buFont typeface="Arial"/>
              <a:buChar char="•"/>
              <a:tabLst>
                <a:tab pos="185420" algn="l"/>
              </a:tabLst>
            </a:pPr>
            <a:r>
              <a:rPr sz="1100" spc="20" dirty="0">
                <a:latin typeface="Arial Unicode MS"/>
                <a:cs typeface="Arial Unicode MS"/>
              </a:rPr>
              <a:t>Developing </a:t>
            </a:r>
            <a:r>
              <a:rPr sz="1100" spc="35" dirty="0">
                <a:latin typeface="Arial Unicode MS"/>
                <a:cs typeface="Arial Unicode MS"/>
              </a:rPr>
              <a:t>and </a:t>
            </a:r>
            <a:r>
              <a:rPr sz="1100" spc="5" dirty="0">
                <a:latin typeface="Arial Unicode MS"/>
                <a:cs typeface="Arial Unicode MS"/>
              </a:rPr>
              <a:t>scaling </a:t>
            </a:r>
            <a:r>
              <a:rPr sz="1100" dirty="0">
                <a:latin typeface="Arial Unicode MS"/>
                <a:cs typeface="Arial Unicode MS"/>
              </a:rPr>
              <a:t>a MOOC (massive </a:t>
            </a:r>
            <a:r>
              <a:rPr sz="1100" spc="35" dirty="0">
                <a:latin typeface="Arial Unicode MS"/>
                <a:cs typeface="Arial Unicode MS"/>
              </a:rPr>
              <a:t>online </a:t>
            </a:r>
            <a:r>
              <a:rPr sz="1100" spc="40" dirty="0">
                <a:latin typeface="Arial Unicode MS"/>
                <a:cs typeface="Arial Unicode MS"/>
              </a:rPr>
              <a:t>open </a:t>
            </a:r>
            <a:r>
              <a:rPr sz="1100" spc="10" dirty="0">
                <a:latin typeface="Arial Unicode MS"/>
                <a:cs typeface="Arial Unicode MS"/>
              </a:rPr>
              <a:t>course)</a:t>
            </a:r>
            <a:r>
              <a:rPr sz="1100" spc="-95" dirty="0">
                <a:latin typeface="Arial Unicode MS"/>
                <a:cs typeface="Arial Unicode MS"/>
              </a:rPr>
              <a:t> </a:t>
            </a:r>
            <a:r>
              <a:rPr sz="1100" spc="50" dirty="0">
                <a:latin typeface="Arial Unicode MS"/>
                <a:cs typeface="Arial Unicode MS"/>
              </a:rPr>
              <a:t>through</a:t>
            </a:r>
            <a:endParaRPr sz="1100">
              <a:latin typeface="Arial Unicode MS"/>
              <a:cs typeface="Arial Unicode MS"/>
            </a:endParaRPr>
          </a:p>
          <a:p>
            <a:pPr marL="184785">
              <a:lnSpc>
                <a:spcPct val="100000"/>
              </a:lnSpc>
            </a:pPr>
            <a:r>
              <a:rPr sz="1100" spc="20" dirty="0">
                <a:latin typeface="Arial Unicode MS"/>
                <a:cs typeface="Arial Unicode MS"/>
              </a:rPr>
              <a:t>Cloud</a:t>
            </a:r>
            <a:r>
              <a:rPr sz="1100" spc="-30" dirty="0">
                <a:latin typeface="Arial Unicode MS"/>
                <a:cs typeface="Arial Unicode MS"/>
              </a:rPr>
              <a:t> </a:t>
            </a:r>
            <a:r>
              <a:rPr sz="1100" spc="40" dirty="0">
                <a:latin typeface="Arial Unicode MS"/>
                <a:cs typeface="Arial Unicode MS"/>
              </a:rPr>
              <a:t>infrastructure;</a:t>
            </a:r>
            <a:endParaRPr sz="1100">
              <a:latin typeface="Arial Unicode MS"/>
              <a:cs typeface="Arial Unicode MS"/>
            </a:endParaRPr>
          </a:p>
          <a:p>
            <a:pPr marL="184785" marR="5715" indent="-172720">
              <a:lnSpc>
                <a:spcPct val="100000"/>
              </a:lnSpc>
              <a:spcBef>
                <a:spcPts val="805"/>
              </a:spcBef>
              <a:buFont typeface="Arial"/>
              <a:buChar char="•"/>
              <a:tabLst>
                <a:tab pos="185420" algn="l"/>
              </a:tabLst>
            </a:pPr>
            <a:r>
              <a:rPr sz="1100" spc="20" dirty="0">
                <a:latin typeface="Arial Unicode MS"/>
                <a:cs typeface="Arial Unicode MS"/>
              </a:rPr>
              <a:t>Streaming </a:t>
            </a:r>
            <a:r>
              <a:rPr sz="1100" spc="30" dirty="0">
                <a:latin typeface="Arial Unicode MS"/>
                <a:cs typeface="Arial Unicode MS"/>
              </a:rPr>
              <a:t>lecture </a:t>
            </a:r>
            <a:r>
              <a:rPr sz="1100" spc="25" dirty="0">
                <a:latin typeface="Arial Unicode MS"/>
                <a:cs typeface="Arial Unicode MS"/>
              </a:rPr>
              <a:t>recordings </a:t>
            </a:r>
            <a:r>
              <a:rPr sz="1100" spc="50" dirty="0">
                <a:latin typeface="Arial Unicode MS"/>
                <a:cs typeface="Arial Unicode MS"/>
              </a:rPr>
              <a:t>through </a:t>
            </a:r>
            <a:r>
              <a:rPr sz="1100" spc="20" dirty="0">
                <a:latin typeface="Arial Unicode MS"/>
                <a:cs typeface="Arial Unicode MS"/>
              </a:rPr>
              <a:t>Cloud </a:t>
            </a:r>
            <a:r>
              <a:rPr sz="1100" dirty="0">
                <a:latin typeface="Arial Unicode MS"/>
                <a:cs typeface="Arial Unicode MS"/>
              </a:rPr>
              <a:t>services </a:t>
            </a:r>
            <a:r>
              <a:rPr sz="1100" spc="60" dirty="0">
                <a:latin typeface="Arial Unicode MS"/>
                <a:cs typeface="Arial Unicode MS"/>
              </a:rPr>
              <a:t>to </a:t>
            </a:r>
            <a:r>
              <a:rPr sz="1100" spc="25" dirty="0">
                <a:latin typeface="Arial Unicode MS"/>
                <a:cs typeface="Arial Unicode MS"/>
              </a:rPr>
              <a:t>reduce </a:t>
            </a:r>
            <a:r>
              <a:rPr sz="1100" spc="15" dirty="0">
                <a:latin typeface="Arial Unicode MS"/>
                <a:cs typeface="Arial Unicode MS"/>
              </a:rPr>
              <a:t>latency </a:t>
            </a:r>
            <a:r>
              <a:rPr sz="1100" spc="35" dirty="0">
                <a:latin typeface="Arial Unicode MS"/>
                <a:cs typeface="Arial Unicode MS"/>
              </a:rPr>
              <a:t>and  </a:t>
            </a:r>
            <a:r>
              <a:rPr sz="1100" spc="25" dirty="0">
                <a:latin typeface="Arial Unicode MS"/>
                <a:cs typeface="Arial Unicode MS"/>
              </a:rPr>
              <a:t>keep</a:t>
            </a:r>
            <a:r>
              <a:rPr sz="1100" spc="-50" dirty="0">
                <a:latin typeface="Arial Unicode MS"/>
                <a:cs typeface="Arial Unicode MS"/>
              </a:rPr>
              <a:t> </a:t>
            </a:r>
            <a:r>
              <a:rPr sz="1100" spc="60" dirty="0">
                <a:latin typeface="Arial Unicode MS"/>
                <a:cs typeface="Arial Unicode MS"/>
              </a:rPr>
              <a:t>up</a:t>
            </a:r>
            <a:r>
              <a:rPr sz="1100" spc="-15" dirty="0">
                <a:latin typeface="Arial Unicode MS"/>
                <a:cs typeface="Arial Unicode MS"/>
              </a:rPr>
              <a:t> </a:t>
            </a:r>
            <a:r>
              <a:rPr sz="1100" spc="55" dirty="0">
                <a:latin typeface="Arial Unicode MS"/>
                <a:cs typeface="Arial Unicode MS"/>
              </a:rPr>
              <a:t>with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20" dirty="0">
                <a:latin typeface="Arial Unicode MS"/>
                <a:cs typeface="Arial Unicode MS"/>
              </a:rPr>
              <a:t>peak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demand;</a:t>
            </a:r>
            <a:endParaRPr sz="1100">
              <a:latin typeface="Arial Unicode MS"/>
              <a:cs typeface="Arial Unicode MS"/>
            </a:endParaRPr>
          </a:p>
          <a:p>
            <a:pPr marL="184785" marR="5080" indent="-172720">
              <a:lnSpc>
                <a:spcPct val="100000"/>
              </a:lnSpc>
              <a:spcBef>
                <a:spcPts val="805"/>
              </a:spcBef>
              <a:buFont typeface="Arial"/>
              <a:buChar char="•"/>
              <a:tabLst>
                <a:tab pos="185420" algn="l"/>
              </a:tabLst>
            </a:pPr>
            <a:r>
              <a:rPr sz="1100" spc="10" dirty="0">
                <a:latin typeface="Arial Unicode MS"/>
                <a:cs typeface="Arial Unicode MS"/>
              </a:rPr>
              <a:t>Using </a:t>
            </a:r>
            <a:r>
              <a:rPr sz="1100" spc="50" dirty="0">
                <a:latin typeface="Arial Unicode MS"/>
                <a:cs typeface="Arial Unicode MS"/>
              </a:rPr>
              <a:t>remote </a:t>
            </a:r>
            <a:r>
              <a:rPr sz="1100" spc="30" dirty="0">
                <a:latin typeface="Arial Unicode MS"/>
                <a:cs typeface="Arial Unicode MS"/>
              </a:rPr>
              <a:t>desktop </a:t>
            </a:r>
            <a:r>
              <a:rPr sz="1100" dirty="0">
                <a:latin typeface="Arial Unicode MS"/>
                <a:cs typeface="Arial Unicode MS"/>
              </a:rPr>
              <a:t>services </a:t>
            </a:r>
            <a:r>
              <a:rPr sz="1100" spc="55" dirty="0">
                <a:latin typeface="Arial Unicode MS"/>
                <a:cs typeface="Arial Unicode MS"/>
              </a:rPr>
              <a:t>to </a:t>
            </a:r>
            <a:r>
              <a:rPr sz="1100" spc="20" dirty="0">
                <a:latin typeface="Arial Unicode MS"/>
                <a:cs typeface="Arial Unicode MS"/>
              </a:rPr>
              <a:t>replace </a:t>
            </a:r>
            <a:r>
              <a:rPr sz="1100" spc="10" dirty="0">
                <a:latin typeface="Arial Unicode MS"/>
                <a:cs typeface="Arial Unicode MS"/>
              </a:rPr>
              <a:t>specialised </a:t>
            </a:r>
            <a:r>
              <a:rPr sz="1100" spc="50" dirty="0">
                <a:latin typeface="Arial Unicode MS"/>
                <a:cs typeface="Arial Unicode MS"/>
              </a:rPr>
              <a:t>computer </a:t>
            </a:r>
            <a:r>
              <a:rPr sz="1100" spc="15" dirty="0">
                <a:latin typeface="Arial Unicode MS"/>
                <a:cs typeface="Arial Unicode MS"/>
              </a:rPr>
              <a:t>labs </a:t>
            </a:r>
            <a:r>
              <a:rPr sz="1100" spc="55" dirty="0">
                <a:latin typeface="Arial Unicode MS"/>
                <a:cs typeface="Arial Unicode MS"/>
              </a:rPr>
              <a:t>with  </a:t>
            </a:r>
            <a:r>
              <a:rPr sz="1100" spc="10" dirty="0">
                <a:latin typeface="Arial Unicode MS"/>
                <a:cs typeface="Arial Unicode MS"/>
              </a:rPr>
              <a:t>specialised</a:t>
            </a:r>
            <a:r>
              <a:rPr sz="1100" spc="-45" dirty="0">
                <a:latin typeface="Arial Unicode MS"/>
                <a:cs typeface="Arial Unicode MS"/>
              </a:rPr>
              <a:t> </a:t>
            </a:r>
            <a:r>
              <a:rPr sz="1100" spc="40" dirty="0">
                <a:latin typeface="Arial Unicode MS"/>
                <a:cs typeface="Arial Unicode MS"/>
              </a:rPr>
              <a:t>software</a:t>
            </a:r>
            <a:r>
              <a:rPr sz="1100" spc="-55" dirty="0">
                <a:latin typeface="Arial Unicode MS"/>
                <a:cs typeface="Arial Unicode MS"/>
              </a:rPr>
              <a:t> </a:t>
            </a:r>
            <a:r>
              <a:rPr sz="1100" spc="-20" dirty="0">
                <a:latin typeface="Arial Unicode MS"/>
                <a:cs typeface="Arial Unicode MS"/>
              </a:rPr>
              <a:t>(e.g.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20" dirty="0">
                <a:latin typeface="Arial Unicode MS"/>
                <a:cs typeface="Arial Unicode MS"/>
              </a:rPr>
              <a:t>graphical</a:t>
            </a:r>
            <a:r>
              <a:rPr sz="1100" spc="-1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and</a:t>
            </a:r>
            <a:r>
              <a:rPr sz="1100" spc="-5" dirty="0">
                <a:latin typeface="Arial Unicode MS"/>
                <a:cs typeface="Arial Unicode MS"/>
              </a:rPr>
              <a:t> </a:t>
            </a:r>
            <a:r>
              <a:rPr sz="1100" spc="30" dirty="0">
                <a:latin typeface="Arial Unicode MS"/>
                <a:cs typeface="Arial Unicode MS"/>
              </a:rPr>
              <a:t>video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20" dirty="0">
                <a:latin typeface="Arial Unicode MS"/>
                <a:cs typeface="Arial Unicode MS"/>
              </a:rPr>
              <a:t>processing</a:t>
            </a:r>
            <a:r>
              <a:rPr sz="1100" spc="-55" dirty="0">
                <a:latin typeface="Arial Unicode MS"/>
                <a:cs typeface="Arial Unicode MS"/>
              </a:rPr>
              <a:t> </a:t>
            </a:r>
            <a:r>
              <a:rPr sz="1100" spc="25" dirty="0">
                <a:latin typeface="Arial Unicode MS"/>
                <a:cs typeface="Arial Unicode MS"/>
              </a:rPr>
              <a:t>software);</a:t>
            </a:r>
            <a:r>
              <a:rPr sz="1100" spc="-5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and</a:t>
            </a:r>
            <a:endParaRPr sz="1100">
              <a:latin typeface="Arial Unicode MS"/>
              <a:cs typeface="Arial Unicode MS"/>
            </a:endParaRPr>
          </a:p>
          <a:p>
            <a:pPr marL="184785" marR="8255" indent="-172720">
              <a:lnSpc>
                <a:spcPct val="100000"/>
              </a:lnSpc>
              <a:spcBef>
                <a:spcPts val="790"/>
              </a:spcBef>
              <a:buFont typeface="Arial"/>
              <a:buChar char="•"/>
              <a:tabLst>
                <a:tab pos="185420" algn="l"/>
                <a:tab pos="949325" algn="l"/>
                <a:tab pos="2230120" algn="l"/>
                <a:tab pos="2498090" algn="l"/>
                <a:tab pos="3133725" algn="l"/>
                <a:tab pos="3574415" algn="l"/>
                <a:tab pos="4149090" algn="l"/>
                <a:tab pos="4808855" algn="l"/>
              </a:tabLst>
            </a:pPr>
            <a:r>
              <a:rPr sz="1100" spc="-25" dirty="0">
                <a:latin typeface="Arial Unicode MS"/>
                <a:cs typeface="Arial Unicode MS"/>
              </a:rPr>
              <a:t>Co</a:t>
            </a:r>
            <a:r>
              <a:rPr sz="1100" spc="110" dirty="0">
                <a:latin typeface="Arial Unicode MS"/>
                <a:cs typeface="Arial Unicode MS"/>
              </a:rPr>
              <a:t>m</a:t>
            </a:r>
            <a:r>
              <a:rPr sz="1100" spc="55" dirty="0">
                <a:latin typeface="Arial Unicode MS"/>
                <a:cs typeface="Arial Unicode MS"/>
              </a:rPr>
              <a:t>p</a:t>
            </a:r>
            <a:r>
              <a:rPr sz="1100" spc="10" dirty="0">
                <a:latin typeface="Arial Unicode MS"/>
                <a:cs typeface="Arial Unicode MS"/>
              </a:rPr>
              <a:t>l</a:t>
            </a:r>
            <a:r>
              <a:rPr sz="1100" spc="5" dirty="0">
                <a:latin typeface="Arial Unicode MS"/>
                <a:cs typeface="Arial Unicode MS"/>
              </a:rPr>
              <a:t>e</a:t>
            </a:r>
            <a:r>
              <a:rPr sz="1100" spc="60" dirty="0">
                <a:latin typeface="Arial Unicode MS"/>
                <a:cs typeface="Arial Unicode MS"/>
              </a:rPr>
              <a:t>t</a:t>
            </a:r>
            <a:r>
              <a:rPr sz="1100" spc="5" dirty="0">
                <a:latin typeface="Arial Unicode MS"/>
                <a:cs typeface="Arial Unicode MS"/>
              </a:rPr>
              <a:t>e</a:t>
            </a:r>
            <a:r>
              <a:rPr sz="1100" dirty="0">
                <a:latin typeface="Arial Unicode MS"/>
                <a:cs typeface="Arial Unicode MS"/>
              </a:rPr>
              <a:t>	</a:t>
            </a:r>
            <a:r>
              <a:rPr sz="1100" spc="55" dirty="0">
                <a:latin typeface="Arial Unicode MS"/>
                <a:cs typeface="Arial Unicode MS"/>
              </a:rPr>
              <a:t>d</a:t>
            </a:r>
            <a:r>
              <a:rPr sz="1100" spc="5" dirty="0">
                <a:latin typeface="Arial Unicode MS"/>
                <a:cs typeface="Arial Unicode MS"/>
              </a:rPr>
              <a:t>e</a:t>
            </a:r>
            <a:r>
              <a:rPr sz="1100" spc="-35" dirty="0">
                <a:latin typeface="Arial Unicode MS"/>
                <a:cs typeface="Arial Unicode MS"/>
              </a:rPr>
              <a:t>c</a:t>
            </a:r>
            <a:r>
              <a:rPr sz="1100" spc="55" dirty="0">
                <a:latin typeface="Arial Unicode MS"/>
                <a:cs typeface="Arial Unicode MS"/>
              </a:rPr>
              <a:t>o</a:t>
            </a:r>
            <a:r>
              <a:rPr sz="1100" spc="100" dirty="0">
                <a:latin typeface="Arial Unicode MS"/>
                <a:cs typeface="Arial Unicode MS"/>
              </a:rPr>
              <a:t>m</a:t>
            </a:r>
            <a:r>
              <a:rPr sz="1100" spc="110" dirty="0">
                <a:latin typeface="Arial Unicode MS"/>
                <a:cs typeface="Arial Unicode MS"/>
              </a:rPr>
              <a:t>m</a:t>
            </a:r>
            <a:r>
              <a:rPr sz="1100" dirty="0">
                <a:latin typeface="Arial Unicode MS"/>
                <a:cs typeface="Arial Unicode MS"/>
              </a:rPr>
              <a:t>i</a:t>
            </a:r>
            <a:r>
              <a:rPr sz="1100" spc="-10" dirty="0">
                <a:latin typeface="Arial Unicode MS"/>
                <a:cs typeface="Arial Unicode MS"/>
              </a:rPr>
              <a:t>s</a:t>
            </a:r>
            <a:r>
              <a:rPr sz="1100" dirty="0">
                <a:latin typeface="Arial Unicode MS"/>
                <a:cs typeface="Arial Unicode MS"/>
              </a:rPr>
              <a:t>s</a:t>
            </a:r>
            <a:r>
              <a:rPr sz="1100" spc="-15" dirty="0">
                <a:latin typeface="Arial Unicode MS"/>
                <a:cs typeface="Arial Unicode MS"/>
              </a:rPr>
              <a:t>i</a:t>
            </a:r>
            <a:r>
              <a:rPr sz="1100" spc="55" dirty="0">
                <a:latin typeface="Arial Unicode MS"/>
                <a:cs typeface="Arial Unicode MS"/>
              </a:rPr>
              <a:t>on</a:t>
            </a:r>
            <a:r>
              <a:rPr sz="1100" spc="25" dirty="0">
                <a:latin typeface="Arial Unicode MS"/>
                <a:cs typeface="Arial Unicode MS"/>
              </a:rPr>
              <a:t>i</a:t>
            </a:r>
            <a:r>
              <a:rPr sz="1100" spc="60" dirty="0">
                <a:latin typeface="Arial Unicode MS"/>
                <a:cs typeface="Arial Unicode MS"/>
              </a:rPr>
              <a:t>n</a:t>
            </a:r>
            <a:r>
              <a:rPr sz="1100" spc="-10" dirty="0">
                <a:latin typeface="Arial Unicode MS"/>
                <a:cs typeface="Arial Unicode MS"/>
              </a:rPr>
              <a:t>g</a:t>
            </a:r>
            <a:r>
              <a:rPr sz="1100" dirty="0">
                <a:latin typeface="Arial Unicode MS"/>
                <a:cs typeface="Arial Unicode MS"/>
              </a:rPr>
              <a:t>	</a:t>
            </a:r>
            <a:r>
              <a:rPr sz="1100" spc="85" dirty="0">
                <a:latin typeface="Arial Unicode MS"/>
                <a:cs typeface="Arial Unicode MS"/>
              </a:rPr>
              <a:t>o</a:t>
            </a:r>
            <a:r>
              <a:rPr sz="1100" spc="40" dirty="0">
                <a:latin typeface="Arial Unicode MS"/>
                <a:cs typeface="Arial Unicode MS"/>
              </a:rPr>
              <a:t>f</a:t>
            </a:r>
            <a:r>
              <a:rPr sz="1100" dirty="0">
                <a:latin typeface="Arial Unicode MS"/>
                <a:cs typeface="Arial Unicode MS"/>
              </a:rPr>
              <a:t>	</a:t>
            </a:r>
            <a:r>
              <a:rPr sz="1100" spc="5" dirty="0">
                <a:latin typeface="Arial Unicode MS"/>
                <a:cs typeface="Arial Unicode MS"/>
              </a:rPr>
              <a:t>e</a:t>
            </a:r>
            <a:r>
              <a:rPr sz="1100" spc="40" dirty="0">
                <a:latin typeface="Arial Unicode MS"/>
                <a:cs typeface="Arial Unicode MS"/>
              </a:rPr>
              <a:t>x</a:t>
            </a:r>
            <a:r>
              <a:rPr sz="1100" spc="5" dirty="0">
                <a:latin typeface="Arial Unicode MS"/>
                <a:cs typeface="Arial Unicode MS"/>
              </a:rPr>
              <a:t>i</a:t>
            </a:r>
            <a:r>
              <a:rPr sz="1100" spc="25" dirty="0">
                <a:latin typeface="Arial Unicode MS"/>
                <a:cs typeface="Arial Unicode MS"/>
              </a:rPr>
              <a:t>sti</a:t>
            </a:r>
            <a:r>
              <a:rPr sz="1100" spc="60" dirty="0">
                <a:latin typeface="Arial Unicode MS"/>
                <a:cs typeface="Arial Unicode MS"/>
              </a:rPr>
              <a:t>n</a:t>
            </a:r>
            <a:r>
              <a:rPr sz="1100" spc="-10" dirty="0">
                <a:latin typeface="Arial Unicode MS"/>
                <a:cs typeface="Arial Unicode MS"/>
              </a:rPr>
              <a:t>g</a:t>
            </a:r>
            <a:r>
              <a:rPr sz="1100" dirty="0">
                <a:latin typeface="Arial Unicode MS"/>
                <a:cs typeface="Arial Unicode MS"/>
              </a:rPr>
              <a:t>	</a:t>
            </a:r>
            <a:r>
              <a:rPr sz="1100" spc="-5" dirty="0">
                <a:latin typeface="Arial Unicode MS"/>
                <a:cs typeface="Arial Unicode MS"/>
              </a:rPr>
              <a:t>D</a:t>
            </a:r>
            <a:r>
              <a:rPr sz="1100" spc="50" dirty="0">
                <a:latin typeface="Arial Unicode MS"/>
                <a:cs typeface="Arial Unicode MS"/>
              </a:rPr>
              <a:t>a</a:t>
            </a:r>
            <a:r>
              <a:rPr sz="1100" spc="15" dirty="0">
                <a:latin typeface="Arial Unicode MS"/>
                <a:cs typeface="Arial Unicode MS"/>
              </a:rPr>
              <a:t>t</a:t>
            </a:r>
            <a:r>
              <a:rPr sz="1100" dirty="0">
                <a:latin typeface="Arial Unicode MS"/>
                <a:cs typeface="Arial Unicode MS"/>
              </a:rPr>
              <a:t>a	</a:t>
            </a:r>
            <a:r>
              <a:rPr sz="1100" spc="-50" dirty="0">
                <a:latin typeface="Arial Unicode MS"/>
                <a:cs typeface="Arial Unicode MS"/>
              </a:rPr>
              <a:t>Ce</a:t>
            </a:r>
            <a:r>
              <a:rPr sz="1100" spc="55" dirty="0">
                <a:latin typeface="Arial Unicode MS"/>
                <a:cs typeface="Arial Unicode MS"/>
              </a:rPr>
              <a:t>n</a:t>
            </a:r>
            <a:r>
              <a:rPr sz="1100" spc="70" dirty="0">
                <a:latin typeface="Arial Unicode MS"/>
                <a:cs typeface="Arial Unicode MS"/>
              </a:rPr>
              <a:t>t</a:t>
            </a:r>
            <a:r>
              <a:rPr sz="1100" spc="80" dirty="0">
                <a:latin typeface="Arial Unicode MS"/>
                <a:cs typeface="Arial Unicode MS"/>
              </a:rPr>
              <a:t>r</a:t>
            </a:r>
            <a:r>
              <a:rPr sz="1100" spc="5" dirty="0">
                <a:latin typeface="Arial Unicode MS"/>
                <a:cs typeface="Arial Unicode MS"/>
              </a:rPr>
              <a:t>e</a:t>
            </a:r>
            <a:r>
              <a:rPr sz="1100" dirty="0">
                <a:latin typeface="Arial Unicode MS"/>
                <a:cs typeface="Arial Unicode MS"/>
              </a:rPr>
              <a:t>	</a:t>
            </a:r>
            <a:r>
              <a:rPr sz="1100" spc="20" dirty="0">
                <a:latin typeface="Arial Unicode MS"/>
                <a:cs typeface="Arial Unicode MS"/>
              </a:rPr>
              <a:t>f</a:t>
            </a:r>
            <a:r>
              <a:rPr sz="1100" spc="40" dirty="0">
                <a:latin typeface="Arial Unicode MS"/>
                <a:cs typeface="Arial Unicode MS"/>
              </a:rPr>
              <a:t>a</a:t>
            </a:r>
            <a:r>
              <a:rPr sz="1100" spc="10" dirty="0">
                <a:latin typeface="Arial Unicode MS"/>
                <a:cs typeface="Arial Unicode MS"/>
              </a:rPr>
              <a:t>cil</a:t>
            </a:r>
            <a:r>
              <a:rPr sz="1100" spc="50" dirty="0">
                <a:latin typeface="Arial Unicode MS"/>
                <a:cs typeface="Arial Unicode MS"/>
              </a:rPr>
              <a:t>i</a:t>
            </a:r>
            <a:r>
              <a:rPr sz="1100" spc="55" dirty="0">
                <a:latin typeface="Arial Unicode MS"/>
                <a:cs typeface="Arial Unicode MS"/>
              </a:rPr>
              <a:t>t</a:t>
            </a:r>
            <a:r>
              <a:rPr sz="1100" spc="10" dirty="0">
                <a:latin typeface="Arial Unicode MS"/>
                <a:cs typeface="Arial Unicode MS"/>
              </a:rPr>
              <a:t>i</a:t>
            </a:r>
            <a:r>
              <a:rPr sz="1100" spc="15" dirty="0">
                <a:latin typeface="Arial Unicode MS"/>
                <a:cs typeface="Arial Unicode MS"/>
              </a:rPr>
              <a:t>e</a:t>
            </a:r>
            <a:r>
              <a:rPr sz="1100" spc="-25" dirty="0">
                <a:latin typeface="Arial Unicode MS"/>
                <a:cs typeface="Arial Unicode MS"/>
              </a:rPr>
              <a:t>s</a:t>
            </a:r>
            <a:r>
              <a:rPr sz="1100" dirty="0">
                <a:latin typeface="Arial Unicode MS"/>
                <a:cs typeface="Arial Unicode MS"/>
              </a:rPr>
              <a:t>	</a:t>
            </a:r>
            <a:r>
              <a:rPr sz="1100" spc="25" dirty="0">
                <a:latin typeface="Arial Unicode MS"/>
                <a:cs typeface="Arial Unicode MS"/>
              </a:rPr>
              <a:t>a</a:t>
            </a:r>
            <a:r>
              <a:rPr sz="1100" spc="20" dirty="0">
                <a:latin typeface="Arial Unicode MS"/>
                <a:cs typeface="Arial Unicode MS"/>
              </a:rPr>
              <a:t>n</a:t>
            </a:r>
            <a:r>
              <a:rPr sz="1100" spc="40" dirty="0">
                <a:latin typeface="Arial Unicode MS"/>
                <a:cs typeface="Arial Unicode MS"/>
              </a:rPr>
              <a:t>d  </a:t>
            </a:r>
            <a:r>
              <a:rPr sz="1100" spc="35" dirty="0">
                <a:latin typeface="Arial Unicode MS"/>
                <a:cs typeface="Arial Unicode MS"/>
              </a:rPr>
              <a:t>hardware.</a:t>
            </a:r>
            <a:endParaRPr sz="1100">
              <a:latin typeface="Arial Unicode MS"/>
              <a:cs typeface="Arial Unicode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387210" y="1044702"/>
            <a:ext cx="5391150" cy="16859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765" algn="just">
              <a:lnSpc>
                <a:spcPct val="100000"/>
              </a:lnSpc>
              <a:spcBef>
                <a:spcPts val="95"/>
              </a:spcBef>
            </a:pPr>
            <a:r>
              <a:rPr sz="1600" b="1" spc="75" dirty="0">
                <a:solidFill>
                  <a:srgbClr val="85BB24"/>
                </a:solidFill>
                <a:latin typeface="Calibri"/>
                <a:cs typeface="Calibri"/>
              </a:rPr>
              <a:t>Cloud</a:t>
            </a:r>
            <a:r>
              <a:rPr sz="1600" b="1" spc="-70" dirty="0">
                <a:solidFill>
                  <a:srgbClr val="85BB24"/>
                </a:solidFill>
                <a:latin typeface="Calibri"/>
                <a:cs typeface="Calibri"/>
              </a:rPr>
              <a:t> </a:t>
            </a:r>
            <a:r>
              <a:rPr sz="1600" b="1" spc="40" dirty="0">
                <a:solidFill>
                  <a:srgbClr val="85BB24"/>
                </a:solidFill>
                <a:latin typeface="Calibri"/>
                <a:cs typeface="Calibri"/>
              </a:rPr>
              <a:t>Characteristics</a:t>
            </a:r>
            <a:endParaRPr sz="1600">
              <a:latin typeface="Calibri"/>
              <a:cs typeface="Calibri"/>
            </a:endParaRPr>
          </a:p>
          <a:p>
            <a:pPr marL="12700" marR="5080" algn="just">
              <a:lnSpc>
                <a:spcPct val="100000"/>
              </a:lnSpc>
              <a:spcBef>
                <a:spcPts val="835"/>
              </a:spcBef>
            </a:pPr>
            <a:r>
              <a:rPr sz="1100" dirty="0">
                <a:latin typeface="Arial Unicode MS"/>
                <a:cs typeface="Arial Unicode MS"/>
              </a:rPr>
              <a:t>Businesses </a:t>
            </a:r>
            <a:r>
              <a:rPr sz="1100" spc="10" dirty="0">
                <a:latin typeface="Arial Unicode MS"/>
                <a:cs typeface="Arial Unicode MS"/>
              </a:rPr>
              <a:t>have </a:t>
            </a:r>
            <a:r>
              <a:rPr sz="1100" spc="40" dirty="0">
                <a:latin typeface="Arial Unicode MS"/>
                <a:cs typeface="Arial Unicode MS"/>
              </a:rPr>
              <a:t>the </a:t>
            </a:r>
            <a:r>
              <a:rPr sz="1100" spc="55" dirty="0">
                <a:latin typeface="Arial Unicode MS"/>
                <a:cs typeface="Arial Unicode MS"/>
              </a:rPr>
              <a:t>option </a:t>
            </a:r>
            <a:r>
              <a:rPr sz="1100" spc="60" dirty="0">
                <a:latin typeface="Arial Unicode MS"/>
                <a:cs typeface="Arial Unicode MS"/>
              </a:rPr>
              <a:t>of </a:t>
            </a:r>
            <a:r>
              <a:rPr sz="1100" spc="40" dirty="0">
                <a:latin typeface="Arial Unicode MS"/>
                <a:cs typeface="Arial Unicode MS"/>
              </a:rPr>
              <a:t>three </a:t>
            </a:r>
            <a:r>
              <a:rPr sz="1100" spc="30" dirty="0">
                <a:latin typeface="Arial Unicode MS"/>
                <a:cs typeface="Arial Unicode MS"/>
              </a:rPr>
              <a:t>cloud </a:t>
            </a:r>
            <a:r>
              <a:rPr sz="1100" spc="45" dirty="0">
                <a:latin typeface="Arial Unicode MS"/>
                <a:cs typeface="Arial Unicode MS"/>
              </a:rPr>
              <a:t>platforms </a:t>
            </a:r>
            <a:r>
              <a:rPr sz="1100" spc="30" dirty="0">
                <a:latin typeface="Arial Unicode MS"/>
                <a:cs typeface="Arial Unicode MS"/>
              </a:rPr>
              <a:t>including </a:t>
            </a:r>
            <a:r>
              <a:rPr sz="1100" spc="5" dirty="0">
                <a:latin typeface="Arial Unicode MS"/>
                <a:cs typeface="Arial Unicode MS"/>
              </a:rPr>
              <a:t>Public, </a:t>
            </a:r>
            <a:r>
              <a:rPr sz="1100" spc="40" dirty="0">
                <a:latin typeface="Arial Unicode MS"/>
                <a:cs typeface="Arial Unicode MS"/>
              </a:rPr>
              <a:t>Hybrid </a:t>
            </a:r>
            <a:r>
              <a:rPr sz="1100" spc="60" dirty="0">
                <a:latin typeface="Arial Unicode MS"/>
                <a:cs typeface="Arial Unicode MS"/>
              </a:rPr>
              <a:t>or  </a:t>
            </a:r>
            <a:r>
              <a:rPr sz="1100" spc="15" dirty="0">
                <a:latin typeface="Arial Unicode MS"/>
                <a:cs typeface="Arial Unicode MS"/>
              </a:rPr>
              <a:t>Private Cloud </a:t>
            </a:r>
            <a:r>
              <a:rPr sz="1100" spc="20" dirty="0">
                <a:latin typeface="Arial Unicode MS"/>
                <a:cs typeface="Arial Unicode MS"/>
              </a:rPr>
              <a:t>based </a:t>
            </a:r>
            <a:r>
              <a:rPr sz="1100" spc="60" dirty="0">
                <a:latin typeface="Arial Unicode MS"/>
                <a:cs typeface="Arial Unicode MS"/>
              </a:rPr>
              <a:t>on </a:t>
            </a:r>
            <a:r>
              <a:rPr sz="1100" spc="50" dirty="0">
                <a:latin typeface="Arial Unicode MS"/>
                <a:cs typeface="Arial Unicode MS"/>
              </a:rPr>
              <a:t>their </a:t>
            </a:r>
            <a:r>
              <a:rPr sz="1100" spc="10" dirty="0">
                <a:latin typeface="Arial Unicode MS"/>
                <a:cs typeface="Arial Unicode MS"/>
              </a:rPr>
              <a:t>needs. </a:t>
            </a:r>
            <a:r>
              <a:rPr sz="1100" spc="30" dirty="0">
                <a:latin typeface="Arial Unicode MS"/>
                <a:cs typeface="Arial Unicode MS"/>
              </a:rPr>
              <a:t>In </a:t>
            </a:r>
            <a:r>
              <a:rPr sz="1100" spc="15" dirty="0">
                <a:latin typeface="Arial Unicode MS"/>
                <a:cs typeface="Arial Unicode MS"/>
              </a:rPr>
              <a:t>all </a:t>
            </a:r>
            <a:r>
              <a:rPr sz="1100" spc="-25" dirty="0">
                <a:latin typeface="Arial Unicode MS"/>
                <a:cs typeface="Arial Unicode MS"/>
              </a:rPr>
              <a:t>cases, </a:t>
            </a:r>
            <a:r>
              <a:rPr sz="1100" spc="30" dirty="0">
                <a:latin typeface="Arial Unicode MS"/>
                <a:cs typeface="Arial Unicode MS"/>
              </a:rPr>
              <a:t>data </a:t>
            </a:r>
            <a:r>
              <a:rPr sz="1100" spc="10" dirty="0">
                <a:latin typeface="Arial Unicode MS"/>
                <a:cs typeface="Arial Unicode MS"/>
              </a:rPr>
              <a:t>can </a:t>
            </a:r>
            <a:r>
              <a:rPr sz="1100" spc="30" dirty="0">
                <a:latin typeface="Arial Unicode MS"/>
                <a:cs typeface="Arial Unicode MS"/>
              </a:rPr>
              <a:t>be </a:t>
            </a:r>
            <a:r>
              <a:rPr sz="1100" spc="-20" dirty="0">
                <a:latin typeface="Arial Unicode MS"/>
                <a:cs typeface="Arial Unicode MS"/>
              </a:rPr>
              <a:t>as </a:t>
            </a:r>
            <a:r>
              <a:rPr sz="1100" spc="60" dirty="0">
                <a:latin typeface="Arial Unicode MS"/>
                <a:cs typeface="Arial Unicode MS"/>
              </a:rPr>
              <a:t>or </a:t>
            </a:r>
            <a:r>
              <a:rPr sz="1100" spc="55" dirty="0">
                <a:latin typeface="Arial Unicode MS"/>
                <a:cs typeface="Arial Unicode MS"/>
              </a:rPr>
              <a:t>more </a:t>
            </a:r>
            <a:r>
              <a:rPr sz="1100" spc="10" dirty="0">
                <a:latin typeface="Arial Unicode MS"/>
                <a:cs typeface="Arial Unicode MS"/>
              </a:rPr>
              <a:t>secure  </a:t>
            </a:r>
            <a:r>
              <a:rPr sz="1100" spc="45" dirty="0">
                <a:latin typeface="Arial Unicode MS"/>
                <a:cs typeface="Arial Unicode MS"/>
              </a:rPr>
              <a:t>than</a:t>
            </a:r>
            <a:r>
              <a:rPr sz="1100" spc="-20" dirty="0">
                <a:latin typeface="Arial Unicode MS"/>
                <a:cs typeface="Arial Unicode MS"/>
              </a:rPr>
              <a:t> </a:t>
            </a:r>
            <a:r>
              <a:rPr sz="1100" spc="55" dirty="0">
                <a:latin typeface="Arial Unicode MS"/>
                <a:cs typeface="Arial Unicode MS"/>
              </a:rPr>
              <a:t>it</a:t>
            </a:r>
            <a:r>
              <a:rPr sz="1100" spc="-25" dirty="0">
                <a:latin typeface="Arial Unicode MS"/>
                <a:cs typeface="Arial Unicode MS"/>
              </a:rPr>
              <a:t> </a:t>
            </a:r>
            <a:r>
              <a:rPr sz="1100" dirty="0">
                <a:latin typeface="Arial Unicode MS"/>
                <a:cs typeface="Arial Unicode MS"/>
              </a:rPr>
              <a:t>is</a:t>
            </a:r>
            <a:r>
              <a:rPr sz="1100" spc="-20" dirty="0">
                <a:latin typeface="Arial Unicode MS"/>
                <a:cs typeface="Arial Unicode MS"/>
              </a:rPr>
              <a:t> </a:t>
            </a:r>
            <a:r>
              <a:rPr sz="1100" spc="55" dirty="0">
                <a:latin typeface="Arial Unicode MS"/>
                <a:cs typeface="Arial Unicode MS"/>
              </a:rPr>
              <a:t>with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on-premise</a:t>
            </a:r>
            <a:r>
              <a:rPr sz="1100" spc="-60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options.</a:t>
            </a:r>
            <a:endParaRPr sz="1100">
              <a:latin typeface="Arial Unicode MS"/>
              <a:cs typeface="Arial Unicode MS"/>
            </a:endParaRPr>
          </a:p>
          <a:p>
            <a:pPr marL="12700" algn="just">
              <a:lnSpc>
                <a:spcPct val="100000"/>
              </a:lnSpc>
              <a:spcBef>
                <a:spcPts val="1200"/>
              </a:spcBef>
            </a:pPr>
            <a:r>
              <a:rPr sz="1100" spc="30" dirty="0">
                <a:latin typeface="Arial Unicode MS"/>
                <a:cs typeface="Arial Unicode MS"/>
              </a:rPr>
              <a:t>Integrating cloud </a:t>
            </a:r>
            <a:r>
              <a:rPr sz="1100" spc="20" dirty="0">
                <a:latin typeface="Arial Unicode MS"/>
                <a:cs typeface="Arial Unicode MS"/>
              </a:rPr>
              <a:t>technologies </a:t>
            </a:r>
            <a:r>
              <a:rPr sz="1100" spc="10" dirty="0">
                <a:latin typeface="Arial Unicode MS"/>
                <a:cs typeface="Arial Unicode MS"/>
              </a:rPr>
              <a:t>can </a:t>
            </a:r>
            <a:r>
              <a:rPr sz="1100" spc="35" dirty="0">
                <a:latin typeface="Arial Unicode MS"/>
                <a:cs typeface="Arial Unicode MS"/>
              </a:rPr>
              <a:t>help </a:t>
            </a:r>
            <a:r>
              <a:rPr sz="1100" spc="25" dirty="0">
                <a:latin typeface="Arial Unicode MS"/>
                <a:cs typeface="Arial Unicode MS"/>
              </a:rPr>
              <a:t>companies </a:t>
            </a:r>
            <a:r>
              <a:rPr sz="1100" spc="40" dirty="0">
                <a:latin typeface="Arial Unicode MS"/>
                <a:cs typeface="Arial Unicode MS"/>
              </a:rPr>
              <a:t>optimise </a:t>
            </a:r>
            <a:r>
              <a:rPr sz="1100" spc="45" dirty="0">
                <a:latin typeface="Arial Unicode MS"/>
                <a:cs typeface="Arial Unicode MS"/>
              </a:rPr>
              <a:t>their</a:t>
            </a:r>
            <a:r>
              <a:rPr sz="1100" spc="-40" dirty="0">
                <a:latin typeface="Arial Unicode MS"/>
                <a:cs typeface="Arial Unicode MS"/>
              </a:rPr>
              <a:t> </a:t>
            </a:r>
            <a:r>
              <a:rPr sz="1100" spc="15" dirty="0">
                <a:latin typeface="Arial Unicode MS"/>
                <a:cs typeface="Arial Unicode MS"/>
              </a:rPr>
              <a:t>capabilities,</a:t>
            </a:r>
            <a:endParaRPr sz="1100">
              <a:latin typeface="Arial Unicode MS"/>
              <a:cs typeface="Arial Unicode MS"/>
            </a:endParaRPr>
          </a:p>
          <a:p>
            <a:pPr marL="12700" algn="just">
              <a:lnSpc>
                <a:spcPct val="100000"/>
              </a:lnSpc>
            </a:pPr>
            <a:r>
              <a:rPr sz="1100" spc="50" dirty="0">
                <a:latin typeface="Arial Unicode MS"/>
                <a:cs typeface="Arial Unicode MS"/>
              </a:rPr>
              <a:t>improve</a:t>
            </a:r>
            <a:r>
              <a:rPr sz="1100" spc="-50" dirty="0">
                <a:latin typeface="Arial Unicode MS"/>
                <a:cs typeface="Arial Unicode MS"/>
              </a:rPr>
              <a:t> </a:t>
            </a:r>
            <a:r>
              <a:rPr sz="1100" spc="10" dirty="0">
                <a:latin typeface="Arial Unicode MS"/>
                <a:cs typeface="Arial Unicode MS"/>
              </a:rPr>
              <a:t>efficiencies,</a:t>
            </a:r>
            <a:r>
              <a:rPr sz="1100" spc="-45" dirty="0">
                <a:latin typeface="Arial Unicode MS"/>
                <a:cs typeface="Arial Unicode MS"/>
              </a:rPr>
              <a:t> </a:t>
            </a:r>
            <a:r>
              <a:rPr sz="1100" spc="30" dirty="0">
                <a:latin typeface="Arial Unicode MS"/>
                <a:cs typeface="Arial Unicode MS"/>
              </a:rPr>
              <a:t>reduce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15" dirty="0">
                <a:latin typeface="Arial Unicode MS"/>
                <a:cs typeface="Arial Unicode MS"/>
              </a:rPr>
              <a:t>risk,</a:t>
            </a:r>
            <a:r>
              <a:rPr sz="1100" spc="-20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break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60" dirty="0">
                <a:latin typeface="Arial Unicode MS"/>
                <a:cs typeface="Arial Unicode MS"/>
              </a:rPr>
              <a:t>down</a:t>
            </a:r>
            <a:r>
              <a:rPr sz="1100" spc="-25" dirty="0">
                <a:latin typeface="Arial Unicode MS"/>
                <a:cs typeface="Arial Unicode MS"/>
              </a:rPr>
              <a:t> </a:t>
            </a:r>
            <a:r>
              <a:rPr sz="1100" spc="40" dirty="0">
                <a:latin typeface="Arial Unicode MS"/>
                <a:cs typeface="Arial Unicode MS"/>
              </a:rPr>
              <a:t>internal</a:t>
            </a:r>
            <a:r>
              <a:rPr sz="1100" spc="-30" dirty="0">
                <a:latin typeface="Arial Unicode MS"/>
                <a:cs typeface="Arial Unicode MS"/>
              </a:rPr>
              <a:t> </a:t>
            </a:r>
            <a:r>
              <a:rPr sz="1100" dirty="0">
                <a:latin typeface="Arial Unicode MS"/>
                <a:cs typeface="Arial Unicode MS"/>
              </a:rPr>
              <a:t>silos,</a:t>
            </a:r>
            <a:r>
              <a:rPr sz="1100" spc="-25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and</a:t>
            </a:r>
            <a:r>
              <a:rPr sz="1100" spc="-10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innovate</a:t>
            </a:r>
            <a:r>
              <a:rPr sz="1100" spc="-20" dirty="0">
                <a:latin typeface="Arial Unicode MS"/>
                <a:cs typeface="Arial Unicode MS"/>
              </a:rPr>
              <a:t> </a:t>
            </a:r>
            <a:r>
              <a:rPr sz="1100" spc="25" dirty="0">
                <a:latin typeface="Arial Unicode MS"/>
                <a:cs typeface="Arial Unicode MS"/>
              </a:rPr>
              <a:t>faster.</a:t>
            </a:r>
            <a:endParaRPr sz="1100">
              <a:latin typeface="Arial Unicode MS"/>
              <a:cs typeface="Arial Unicode MS"/>
            </a:endParaRPr>
          </a:p>
          <a:p>
            <a:pPr marL="12700" algn="just">
              <a:lnSpc>
                <a:spcPct val="100000"/>
              </a:lnSpc>
              <a:spcBef>
                <a:spcPts val="1200"/>
              </a:spcBef>
            </a:pPr>
            <a:r>
              <a:rPr sz="1100" spc="30" dirty="0">
                <a:latin typeface="Arial Unicode MS"/>
                <a:cs typeface="Arial Unicode MS"/>
              </a:rPr>
              <a:t>Highlighted</a:t>
            </a:r>
            <a:r>
              <a:rPr sz="1100" spc="-40" dirty="0">
                <a:latin typeface="Arial Unicode MS"/>
                <a:cs typeface="Arial Unicode MS"/>
              </a:rPr>
              <a:t> </a:t>
            </a:r>
            <a:r>
              <a:rPr sz="1100" spc="40" dirty="0">
                <a:latin typeface="Arial Unicode MS"/>
                <a:cs typeface="Arial Unicode MS"/>
              </a:rPr>
              <a:t>below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25" dirty="0">
                <a:latin typeface="Arial Unicode MS"/>
                <a:cs typeface="Arial Unicode MS"/>
              </a:rPr>
              <a:t>are</a:t>
            </a:r>
            <a:r>
              <a:rPr sz="1100" spc="-40" dirty="0">
                <a:latin typeface="Arial Unicode MS"/>
                <a:cs typeface="Arial Unicode MS"/>
              </a:rPr>
              <a:t> </a:t>
            </a:r>
            <a:r>
              <a:rPr sz="1100" spc="35" dirty="0">
                <a:latin typeface="Arial Unicode MS"/>
                <a:cs typeface="Arial Unicode MS"/>
              </a:rPr>
              <a:t>some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60" dirty="0">
                <a:latin typeface="Arial Unicode MS"/>
                <a:cs typeface="Arial Unicode MS"/>
              </a:rPr>
              <a:t>of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45" dirty="0">
                <a:latin typeface="Arial Unicode MS"/>
                <a:cs typeface="Arial Unicode MS"/>
              </a:rPr>
              <a:t>the</a:t>
            </a:r>
            <a:r>
              <a:rPr sz="1100" spc="-15" dirty="0">
                <a:latin typeface="Arial Unicode MS"/>
                <a:cs typeface="Arial Unicode MS"/>
              </a:rPr>
              <a:t> </a:t>
            </a:r>
            <a:r>
              <a:rPr sz="1100" spc="10" dirty="0">
                <a:latin typeface="Arial Unicode MS"/>
                <a:cs typeface="Arial Unicode MS"/>
              </a:rPr>
              <a:t>key</a:t>
            </a:r>
            <a:r>
              <a:rPr sz="1100" spc="-45" dirty="0">
                <a:latin typeface="Arial Unicode MS"/>
                <a:cs typeface="Arial Unicode MS"/>
              </a:rPr>
              <a:t> </a:t>
            </a:r>
            <a:r>
              <a:rPr sz="1100" spc="20" dirty="0">
                <a:latin typeface="Arial Unicode MS"/>
                <a:cs typeface="Arial Unicode MS"/>
              </a:rPr>
              <a:t>characteristics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60" dirty="0">
                <a:latin typeface="Arial Unicode MS"/>
                <a:cs typeface="Arial Unicode MS"/>
              </a:rPr>
              <a:t>of</a:t>
            </a:r>
            <a:r>
              <a:rPr sz="1100" spc="-35" dirty="0">
                <a:latin typeface="Arial Unicode MS"/>
                <a:cs typeface="Arial Unicode MS"/>
              </a:rPr>
              <a:t> </a:t>
            </a:r>
            <a:r>
              <a:rPr sz="1100" spc="15" dirty="0">
                <a:latin typeface="Arial Unicode MS"/>
                <a:cs typeface="Arial Unicode MS"/>
              </a:rPr>
              <a:t>Cloud:</a:t>
            </a:r>
            <a:endParaRPr sz="1100">
              <a:latin typeface="Arial Unicode MS"/>
              <a:cs typeface="Arial Unicode MS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5663184" y="1347216"/>
            <a:ext cx="620395" cy="4699000"/>
            <a:chOff x="5663184" y="1347216"/>
            <a:chExt cx="620395" cy="4699000"/>
          </a:xfrm>
        </p:grpSpPr>
        <p:sp>
          <p:nvSpPr>
            <p:cNvPr id="11" name="object 11"/>
            <p:cNvSpPr/>
            <p:nvPr/>
          </p:nvSpPr>
          <p:spPr>
            <a:xfrm>
              <a:off x="5676138" y="1360170"/>
              <a:ext cx="594360" cy="4672965"/>
            </a:xfrm>
            <a:custGeom>
              <a:avLst/>
              <a:gdLst/>
              <a:ahLst/>
              <a:cxnLst/>
              <a:rect l="l" t="t" r="r" b="b"/>
              <a:pathLst>
                <a:path w="594360" h="4672965">
                  <a:moveTo>
                    <a:pt x="25146" y="0"/>
                  </a:moveTo>
                  <a:lnTo>
                    <a:pt x="0" y="0"/>
                  </a:lnTo>
                  <a:lnTo>
                    <a:pt x="569213" y="2336291"/>
                  </a:lnTo>
                  <a:lnTo>
                    <a:pt x="0" y="4672583"/>
                  </a:lnTo>
                  <a:lnTo>
                    <a:pt x="25146" y="4672583"/>
                  </a:lnTo>
                  <a:lnTo>
                    <a:pt x="594360" y="2336291"/>
                  </a:lnTo>
                  <a:lnTo>
                    <a:pt x="25146" y="0"/>
                  </a:lnTo>
                  <a:close/>
                </a:path>
              </a:pathLst>
            </a:custGeom>
            <a:solidFill>
              <a:srgbClr val="85BB2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5676138" y="1360170"/>
              <a:ext cx="594360" cy="4672965"/>
            </a:xfrm>
            <a:custGeom>
              <a:avLst/>
              <a:gdLst/>
              <a:ahLst/>
              <a:cxnLst/>
              <a:rect l="l" t="t" r="r" b="b"/>
              <a:pathLst>
                <a:path w="594360" h="4672965">
                  <a:moveTo>
                    <a:pt x="0" y="0"/>
                  </a:moveTo>
                  <a:lnTo>
                    <a:pt x="25146" y="0"/>
                  </a:lnTo>
                  <a:lnTo>
                    <a:pt x="594360" y="2336291"/>
                  </a:lnTo>
                  <a:lnTo>
                    <a:pt x="25146" y="4672583"/>
                  </a:lnTo>
                  <a:lnTo>
                    <a:pt x="0" y="4672583"/>
                  </a:lnTo>
                  <a:lnTo>
                    <a:pt x="569213" y="2336291"/>
                  </a:lnTo>
                  <a:lnTo>
                    <a:pt x="0" y="0"/>
                  </a:lnTo>
                  <a:close/>
                </a:path>
              </a:pathLst>
            </a:custGeom>
            <a:ln w="25908">
              <a:solidFill>
                <a:srgbClr val="85BB2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509293" y="2901899"/>
            <a:ext cx="4993569" cy="336752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290</Words>
  <PresentationFormat>Custom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Arial Unicode MS</vt:lpstr>
      <vt:lpstr>Office Theme</vt:lpstr>
      <vt:lpstr>A Glance at Cloud – What is Cloud Computing?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Transformation Journey – The Deloitte Approach</dc:title>
  <dc:creator>lunguroiu@deloitte.com.au;hal-khudairy@deloitte.com.au;matgeorge@deloitte.com.au;dkissane@deloitte.com.au</dc:creator>
  <cp:lastModifiedBy>Dell</cp:lastModifiedBy>
  <cp:revision>1</cp:revision>
  <dcterms:created xsi:type="dcterms:W3CDTF">2020-06-05T19:45:35Z</dcterms:created>
  <dcterms:modified xsi:type="dcterms:W3CDTF">2020-07-07T14:11:27Z</dcterms:modified>
</cp:coreProperties>
</file>